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78" r:id="rId5"/>
    <p:sldId id="284" r:id="rId6"/>
    <p:sldId id="280" r:id="rId7"/>
    <p:sldId id="282" r:id="rId8"/>
    <p:sldId id="295" r:id="rId9"/>
    <p:sldId id="297" r:id="rId10"/>
    <p:sldId id="291" r:id="rId11"/>
    <p:sldId id="294" r:id="rId12"/>
    <p:sldId id="285" r:id="rId13"/>
    <p:sldId id="288" r:id="rId14"/>
    <p:sldId id="289" r:id="rId15"/>
    <p:sldId id="290" r:id="rId16"/>
    <p:sldId id="286" r:id="rId17"/>
    <p:sldId id="292" r:id="rId18"/>
    <p:sldId id="283" r:id="rId19"/>
    <p:sldId id="298" r:id="rId20"/>
    <p:sldId id="287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3/12/2026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5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3/12/2026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rokland.com/pages/meshtastic-hardware-rak-lilygo" TargetMode="External"/><Relationship Id="rId7" Type="http://schemas.openxmlformats.org/officeDocument/2006/relationships/hyperlink" Target="https://meshtastic.org/docs/hardware/devices/raspberrypi/" TargetMode="External"/><Relationship Id="rId2" Type="http://schemas.openxmlformats.org/officeDocument/2006/relationships/hyperlink" Target="https://meshtastic.org/docs/hardware/devic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zi.works/" TargetMode="External"/><Relationship Id="rId5" Type="http://schemas.openxmlformats.org/officeDocument/2006/relationships/hyperlink" Target="https://store.rakwireless.com/collections/meshtastic" TargetMode="External"/><Relationship Id="rId4" Type="http://schemas.openxmlformats.org/officeDocument/2006/relationships/hyperlink" Target="https://www.seeedstudio.com/LoRa-and-Meshtastic-and-4G-c-2423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eq51.net/" TargetMode="External"/><Relationship Id="rId2" Type="http://schemas.openxmlformats.org/officeDocument/2006/relationships/hyperlink" Target="https://meshtastic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shcore.co.uk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meshtastic.org/docs/configuration/radio/devic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 err="1"/>
              <a:t>Meshtastic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Brad Rupp, </a:t>
            </a:r>
            <a:r>
              <a:rPr lang="en-US" sz="2300" dirty="0"/>
              <a:t>AC7BR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A3718-1A27-EB77-7A95-B14512170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A26B-976A-0014-C1A0-2CBD45C99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 Down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8A13B-3BED-70C0-4A83-12E528A7A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My wife and family will never get their ticket</a:t>
            </a:r>
          </a:p>
          <a:p>
            <a:r>
              <a:rPr lang="en-US" dirty="0"/>
              <a:t>Allows me to communicate with them in a grid down situation</a:t>
            </a:r>
          </a:p>
          <a:p>
            <a:r>
              <a:rPr lang="en-US" dirty="0"/>
              <a:t>Requires the settings and the infrastructure being developed and deployed by the Intermountain Mesh community</a:t>
            </a:r>
          </a:p>
          <a:p>
            <a:r>
              <a:rPr lang="en-US" dirty="0"/>
              <a:t>All communications is encrypted</a:t>
            </a:r>
          </a:p>
          <a:p>
            <a:r>
              <a:rPr lang="en-US" dirty="0"/>
              <a:t>You need a CLIENT_BASE node at your house</a:t>
            </a:r>
          </a:p>
          <a:p>
            <a:pPr lvl="1"/>
            <a:r>
              <a:rPr lang="en-US" dirty="0"/>
              <a:t>This is really an outdoor node with special message forwarding rules</a:t>
            </a:r>
          </a:p>
          <a:p>
            <a:r>
              <a:rPr lang="en-US" dirty="0"/>
              <a:t>Note that </a:t>
            </a:r>
            <a:r>
              <a:rPr lang="en-US" dirty="0" err="1"/>
              <a:t>Meshtastic</a:t>
            </a:r>
            <a:r>
              <a:rPr lang="en-US" dirty="0"/>
              <a:t> and the Intermountain Mesh are </a:t>
            </a:r>
            <a:r>
              <a:rPr lang="en-US" b="1" dirty="0"/>
              <a:t>NOT</a:t>
            </a:r>
            <a:r>
              <a:rPr lang="en-US" dirty="0"/>
              <a:t> a life-critical service</a:t>
            </a:r>
          </a:p>
        </p:txBody>
      </p:sp>
    </p:spTree>
    <p:extLst>
      <p:ext uri="{BB962C8B-B14F-4D97-AF65-F5344CB8AC3E}">
        <p14:creationId xmlns:p14="http://schemas.microsoft.com/office/powerpoint/2010/main" val="1434670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CFC48-5483-A4CF-EDFA-6D84E5F39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B0E8-4F29-07C0-C01F-C6AA0DB5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8366A-CE8A-52D8-FFF6-B61CCA7CB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You need a few CLIENT_BASE nodes located in a few strategic areas</a:t>
            </a:r>
          </a:p>
          <a:p>
            <a:r>
              <a:rPr lang="en-US" dirty="0"/>
              <a:t>Doesn’t necessarily rely on the Intermountain Mesh</a:t>
            </a:r>
          </a:p>
          <a:p>
            <a:pPr lvl="1"/>
            <a:r>
              <a:rPr lang="en-US" dirty="0"/>
              <a:t>I would still recommend using the infrastructure  and settings of the Intermountain Mesh</a:t>
            </a:r>
          </a:p>
          <a:p>
            <a:r>
              <a:rPr lang="en-US" dirty="0"/>
              <a:t>Allows non-licensed emergency preparedness specialists with CLIENT nodes to communicate with:</a:t>
            </a:r>
          </a:p>
          <a:p>
            <a:pPr lvl="1"/>
            <a:r>
              <a:rPr lang="en-US" dirty="0"/>
              <a:t>Local Leadership</a:t>
            </a:r>
          </a:p>
          <a:p>
            <a:pPr lvl="1"/>
            <a:r>
              <a:rPr lang="en-US" dirty="0"/>
              <a:t>A single Amateur Radio operator to forward/receive messages from regional leadership</a:t>
            </a:r>
          </a:p>
          <a:p>
            <a:r>
              <a:rPr lang="en-US" dirty="0"/>
              <a:t>Allows for encrypted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7103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90344-721C-E645-1ABC-BFEE07F77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07B3C-6123-250D-4D10-91DA41C8F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B94A1-E87A-411A-F552-CB96235DB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 my testing I could get a mile or so away</a:t>
            </a:r>
          </a:p>
          <a:p>
            <a:r>
              <a:rPr lang="en-US" dirty="0"/>
              <a:t>Height made all the difference</a:t>
            </a:r>
          </a:p>
          <a:p>
            <a:r>
              <a:rPr lang="en-US" dirty="0"/>
              <a:t>The signal won’t go through a ridge</a:t>
            </a:r>
          </a:p>
          <a:p>
            <a:r>
              <a:rPr lang="en-US" dirty="0"/>
              <a:t>GPS location is interesting</a:t>
            </a:r>
          </a:p>
          <a:p>
            <a:r>
              <a:rPr lang="en-US" dirty="0"/>
              <a:t>A well placed CLIENT_BASE node could make all the difference</a:t>
            </a:r>
          </a:p>
          <a:p>
            <a:pPr lvl="1"/>
            <a:r>
              <a:rPr lang="en-US" dirty="0"/>
              <a:t>I am building a 1W node to use as a camping / portable node</a:t>
            </a:r>
          </a:p>
          <a:p>
            <a:r>
              <a:rPr lang="en-US" dirty="0"/>
              <a:t>Allows for encrypted communications</a:t>
            </a:r>
          </a:p>
          <a:p>
            <a:r>
              <a:rPr lang="en-US" dirty="0"/>
              <a:t>Final results are not in</a:t>
            </a:r>
          </a:p>
          <a:p>
            <a:pPr lvl="1"/>
            <a:r>
              <a:rPr lang="en-US" dirty="0"/>
              <a:t>A GMRS radio may very well be a better solution (but is not encrypted)</a:t>
            </a:r>
          </a:p>
        </p:txBody>
      </p:sp>
    </p:spTree>
    <p:extLst>
      <p:ext uri="{BB962C8B-B14F-4D97-AF65-F5344CB8AC3E}">
        <p14:creationId xmlns:p14="http://schemas.microsoft.com/office/powerpoint/2010/main" val="1020154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BC935-DC5B-B70B-51B3-4510055D0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4D40B5-E497-9D8C-E157-D59D4C2B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83C00-DFA4-84B9-7DA9-C7AD7CBCB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07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C5D61-D2A5-A909-AB25-49B26BB55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175D4-E4E5-59FF-9464-7A1B9A8E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SPARC </a:t>
            </a:r>
            <a:r>
              <a:rPr lang="en-US" dirty="0" err="1"/>
              <a:t>Meshtastic</a:t>
            </a:r>
            <a:r>
              <a:rPr lang="en-US" dirty="0"/>
              <a:t> Node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9859A-DA0E-D9DA-3B39-A0C075451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Big caveat: I am absolutely biased by adding this slide</a:t>
            </a:r>
          </a:p>
          <a:p>
            <a:r>
              <a:rPr lang="en-US" dirty="0"/>
              <a:t>An L3H CLIENT_BASE node would:</a:t>
            </a:r>
          </a:p>
          <a:p>
            <a:pPr lvl="1"/>
            <a:r>
              <a:rPr lang="en-US" dirty="0"/>
              <a:t>Support the last mile for SPARC members </a:t>
            </a:r>
          </a:p>
          <a:p>
            <a:pPr lvl="1"/>
            <a:r>
              <a:rPr lang="en-US" dirty="0"/>
              <a:t>Help the Intermountain Mesh by adding a fairly high value infrastructure node</a:t>
            </a:r>
          </a:p>
          <a:p>
            <a:r>
              <a:rPr lang="en-US" dirty="0"/>
              <a:t>There is an Intermountain Mesh router on Ensign Peak</a:t>
            </a:r>
          </a:p>
          <a:p>
            <a:r>
              <a:rPr lang="en-US" dirty="0"/>
              <a:t>With all the local RF a SPARC CLIENT_BASE node would most likely not help get the signal inside of a building</a:t>
            </a:r>
          </a:p>
          <a:p>
            <a:pPr lvl="1"/>
            <a:r>
              <a:rPr lang="en-US" dirty="0"/>
              <a:t>Or out of a building for that matter</a:t>
            </a:r>
          </a:p>
        </p:txBody>
      </p:sp>
    </p:spTree>
    <p:extLst>
      <p:ext uri="{BB962C8B-B14F-4D97-AF65-F5344CB8AC3E}">
        <p14:creationId xmlns:p14="http://schemas.microsoft.com/office/powerpoint/2010/main" val="2920421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158BA-066F-0891-4BF0-AF7B4D4A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ED17-270B-2F96-31B8-702C2BFB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0AE83-9436-24C8-4D38-F8C7A4844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Supported Devices: </a:t>
            </a:r>
            <a:r>
              <a:rPr lang="en-US" dirty="0">
                <a:hlinkClick r:id="rId2"/>
              </a:rPr>
              <a:t>https://meshtastic.org/docs/hardware/devices/</a:t>
            </a:r>
            <a:endParaRPr lang="en-US" dirty="0"/>
          </a:p>
          <a:p>
            <a:r>
              <a:rPr lang="en-US" dirty="0" err="1"/>
              <a:t>Rokland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https://store.rokland.com/pages/meshtastic-hardware-rak-lilygo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Seeed</a:t>
            </a:r>
            <a:r>
              <a:rPr lang="en-US" dirty="0"/>
              <a:t> Studio: </a:t>
            </a:r>
            <a:r>
              <a:rPr lang="en-US" dirty="0">
                <a:hlinkClick r:id="rId4"/>
              </a:rPr>
              <a:t>https://www.seeedstudio.com/LoRa-and-Meshtastic-and-4G-c-2423.html</a:t>
            </a:r>
            <a:endParaRPr lang="en-US" dirty="0"/>
          </a:p>
          <a:p>
            <a:r>
              <a:rPr lang="en-US" dirty="0"/>
              <a:t>RAK Wireless: </a:t>
            </a:r>
            <a:r>
              <a:rPr lang="en-US" dirty="0">
                <a:hlinkClick r:id="rId5"/>
              </a:rPr>
              <a:t>https://store.rakwireless.com/collections/meshtastic</a:t>
            </a:r>
            <a:endParaRPr lang="en-US" dirty="0"/>
          </a:p>
          <a:p>
            <a:r>
              <a:rPr lang="en-US" dirty="0"/>
              <a:t>Muzi Works: </a:t>
            </a:r>
            <a:r>
              <a:rPr lang="en-US" dirty="0">
                <a:hlinkClick r:id="rId6"/>
              </a:rPr>
              <a:t>https://muzi.works/</a:t>
            </a:r>
            <a:endParaRPr lang="en-US" dirty="0"/>
          </a:p>
          <a:p>
            <a:r>
              <a:rPr lang="en-US" dirty="0"/>
              <a:t>RPi Hats: </a:t>
            </a:r>
            <a:r>
              <a:rPr lang="en-US" dirty="0">
                <a:hlinkClick r:id="rId7"/>
              </a:rPr>
              <a:t>https://meshtastic.org/docs/hardware/devices/raspberrypi/</a:t>
            </a:r>
            <a:endParaRPr lang="en-US" dirty="0"/>
          </a:p>
          <a:p>
            <a:r>
              <a:rPr lang="en-US" dirty="0"/>
              <a:t>Many Others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62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DBEE88-9710-5944-251B-2A77AA3E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DABB61-CE4A-DEFC-F8F0-BDCD3BAB3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080" y="2873614"/>
            <a:ext cx="2482978" cy="31116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1C1069-BAAF-8D78-05F5-30161C1E6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82" y="1524550"/>
            <a:ext cx="3009053" cy="26981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72EB24C-05B0-8CAC-898D-FD00F0BA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085" y="3339101"/>
            <a:ext cx="2349633" cy="29092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621FF9-9325-6CE6-1AC5-02148D951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9857" y="1866900"/>
            <a:ext cx="1530429" cy="36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84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412899-3DE9-9C66-687F-30B03BB0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007C2-E98D-BD91-A245-02ECF49D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/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56981-7A51-5136-582F-E75D6B0B4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Mestastic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https://meshtastic.org/</a:t>
            </a:r>
            <a:endParaRPr lang="en-US" dirty="0"/>
          </a:p>
          <a:p>
            <a:r>
              <a:rPr lang="en-US" dirty="0"/>
              <a:t>Intermountain Mesh: </a:t>
            </a:r>
            <a:r>
              <a:rPr lang="en-US" dirty="0">
                <a:hlinkClick r:id="rId3"/>
              </a:rPr>
              <a:t>https://freq51.net/</a:t>
            </a:r>
            <a:endParaRPr lang="en-US" dirty="0"/>
          </a:p>
          <a:p>
            <a:pPr lvl="1"/>
            <a:r>
              <a:rPr lang="en-US" dirty="0"/>
              <a:t>Also on Discord</a:t>
            </a:r>
          </a:p>
          <a:p>
            <a:pPr lvl="1"/>
            <a:r>
              <a:rPr lang="en-US" dirty="0"/>
              <a:t>Freq 51 channel  on LoRa</a:t>
            </a:r>
          </a:p>
          <a:p>
            <a:pPr lvl="1"/>
            <a:r>
              <a:rPr lang="en-US" dirty="0"/>
              <a:t>Supporting the greater Wasatch Front and some of Idaho</a:t>
            </a:r>
          </a:p>
          <a:p>
            <a:pPr lvl="1"/>
            <a:r>
              <a:rPr lang="en-US" dirty="0"/>
              <a:t>The Intermountain Mesh is very active</a:t>
            </a:r>
          </a:p>
          <a:p>
            <a:r>
              <a:rPr lang="en-US" dirty="0" err="1"/>
              <a:t>Meshcore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https://meshcore.co.uk/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964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2FD08-EC00-8E64-3DB7-C7DF9BA7D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CC69F-0B54-801A-B9F9-188B625F4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3F08D6-C32C-DFA0-C793-3F2C3CB9C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05A9BD-4D4B-DB5B-DB9A-F1EFC9868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205C2E-61F2-CD87-6731-AA6EB957FC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D01B4-00C6-5641-37B6-C4753BEE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Meshtastic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C40FC-3458-D0C3-66BE-BB193DA49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open source, off-grid, decentralized mesh network built to run on affordable, low-power devices. No cell towers. No internet. Just pure peer-to-peer connectivity.</a:t>
            </a:r>
          </a:p>
        </p:txBody>
      </p:sp>
    </p:spTree>
    <p:extLst>
      <p:ext uri="{BB962C8B-B14F-4D97-AF65-F5344CB8AC3E}">
        <p14:creationId xmlns:p14="http://schemas.microsoft.com/office/powerpoint/2010/main" val="20384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865E-7EB0-2795-1566-64C86241C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9ECD-A4CC-AF0A-1974-99E68A514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Meshtastic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1B8F-A276-76BA-E6DA-3129758B0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Uses LoRa which stands for Long Range</a:t>
            </a:r>
          </a:p>
          <a:p>
            <a:pPr lvl="1"/>
            <a:r>
              <a:rPr lang="en-US" dirty="0"/>
              <a:t>Not really long range, when compared to Amateur Radio devices</a:t>
            </a:r>
          </a:p>
          <a:p>
            <a:r>
              <a:rPr lang="en-US" dirty="0"/>
              <a:t>Encrypted using AES 256-bit encryption (non-amateur radio mode)</a:t>
            </a:r>
          </a:p>
          <a:p>
            <a:r>
              <a:rPr lang="en-US" dirty="0"/>
              <a:t>Does not rely on the Internet</a:t>
            </a:r>
          </a:p>
          <a:p>
            <a:r>
              <a:rPr lang="en-US" dirty="0"/>
              <a:t>Native iPhone and Android devices, pair with a small </a:t>
            </a:r>
            <a:r>
              <a:rPr lang="en-US" dirty="0" err="1"/>
              <a:t>Mestastic</a:t>
            </a:r>
            <a:r>
              <a:rPr lang="en-US" dirty="0"/>
              <a:t> radio</a:t>
            </a:r>
          </a:p>
          <a:p>
            <a:pPr lvl="1"/>
            <a:r>
              <a:rPr lang="en-US" dirty="0"/>
              <a:t>Includes a web interface so that it will run on any device with a USB connection and a web browser</a:t>
            </a:r>
          </a:p>
          <a:p>
            <a:r>
              <a:rPr lang="en-US" dirty="0"/>
              <a:t>Can track location via GPS (native on the device or from your connected device)</a:t>
            </a:r>
          </a:p>
        </p:txBody>
      </p:sp>
    </p:spTree>
    <p:extLst>
      <p:ext uri="{BB962C8B-B14F-4D97-AF65-F5344CB8AC3E}">
        <p14:creationId xmlns:p14="http://schemas.microsoft.com/office/powerpoint/2010/main" val="4273979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CAFCC-87F0-E58E-2604-1339D5A23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941BC-47FC-411C-5537-C7C3CB15B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Intermountain Mesh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A80FA-CA48-ECE8-A145-A83D34438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/>
              </a:rPr>
              <a:t>The Freq51 community is building an open community mesh that anyone local can join. This network is intended as a Radio Frequency tool for emergency/disaster response and off-grid (non-internet) coordination and hobbyist projects.</a:t>
            </a:r>
          </a:p>
          <a:p>
            <a:r>
              <a:rPr lang="en-US" dirty="0">
                <a:effectLst/>
              </a:rPr>
              <a:t>Uses </a:t>
            </a:r>
            <a:r>
              <a:rPr lang="en-US" dirty="0" err="1">
                <a:effectLst/>
              </a:rPr>
              <a:t>Meshtastic</a:t>
            </a:r>
            <a:r>
              <a:rPr lang="en-US" dirty="0">
                <a:effectLst/>
              </a:rPr>
              <a:t> devices but does not use the default configuration</a:t>
            </a:r>
          </a:p>
          <a:p>
            <a:pPr lvl="1"/>
            <a:r>
              <a:rPr lang="en-US" dirty="0">
                <a:effectLst/>
              </a:rPr>
              <a:t>Doesn’t use the default LONG_FAST encoding</a:t>
            </a:r>
          </a:p>
          <a:p>
            <a:r>
              <a:rPr lang="en-US" dirty="0">
                <a:effectLst/>
              </a:rPr>
              <a:t>Actively building and deploying infrastructure nodes</a:t>
            </a:r>
          </a:p>
          <a:p>
            <a:pPr lvl="1"/>
            <a:r>
              <a:rPr lang="en-US" dirty="0">
                <a:effectLst/>
              </a:rPr>
              <a:t>IMHO, this is what will make </a:t>
            </a:r>
            <a:r>
              <a:rPr lang="en-US" dirty="0" err="1">
                <a:effectLst/>
              </a:rPr>
              <a:t>Meshtastic</a:t>
            </a:r>
            <a:r>
              <a:rPr lang="en-US" dirty="0">
                <a:effectLst/>
              </a:rPr>
              <a:t> work and be useable</a:t>
            </a:r>
          </a:p>
          <a:p>
            <a:pPr lvl="1"/>
            <a:r>
              <a:rPr lang="en-US" dirty="0">
                <a:effectLst/>
              </a:rPr>
              <a:t>I was very underwhelmed with </a:t>
            </a:r>
            <a:r>
              <a:rPr lang="en-US" dirty="0" err="1">
                <a:effectLst/>
              </a:rPr>
              <a:t>Meshtastic</a:t>
            </a:r>
            <a:r>
              <a:rPr lang="en-US" dirty="0">
                <a:effectLst/>
              </a:rPr>
              <a:t> before I found out about the Intermountain Mesh. Now I am excited about it and see value.</a:t>
            </a:r>
          </a:p>
        </p:txBody>
      </p:sp>
    </p:spTree>
    <p:extLst>
      <p:ext uri="{BB962C8B-B14F-4D97-AF65-F5344CB8AC3E}">
        <p14:creationId xmlns:p14="http://schemas.microsoft.com/office/powerpoint/2010/main" val="257409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AC84E2-137E-25CF-E5ED-F3C444EA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Intermountain Mesh Node Map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54835-8914-92E3-CAF9-B9968F752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03" y="1598607"/>
            <a:ext cx="10275594" cy="510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59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C6D326-99BA-8C11-8E58-EE203DA79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FC42-F48D-047E-7A9C-06655486E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DACF-DBEB-A6DD-5102-150ECE387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Meshtastic</a:t>
            </a:r>
            <a:r>
              <a:rPr lang="en-US" dirty="0"/>
              <a:t> supports 8 channels</a:t>
            </a:r>
          </a:p>
          <a:p>
            <a:pPr lvl="1"/>
            <a:r>
              <a:rPr lang="en-US" dirty="0"/>
              <a:t>The first (index 0) is used for position updates</a:t>
            </a:r>
          </a:p>
          <a:p>
            <a:pPr lvl="1"/>
            <a:r>
              <a:rPr lang="en-US" dirty="0"/>
              <a:t>Private, encrypted family / personal channel</a:t>
            </a:r>
          </a:p>
          <a:p>
            <a:r>
              <a:rPr lang="en-US" dirty="0"/>
              <a:t>Intermountain Mesh channels</a:t>
            </a:r>
          </a:p>
          <a:p>
            <a:pPr lvl="1"/>
            <a:r>
              <a:rPr lang="en-US" dirty="0"/>
              <a:t>General chat, weather, alerts, ERC, </a:t>
            </a:r>
            <a:r>
              <a:rPr lang="en-US" dirty="0" err="1"/>
              <a:t>emcomm</a:t>
            </a:r>
            <a:r>
              <a:rPr lang="en-US" dirty="0"/>
              <a:t>, Utah and Idah regional channels and a couple of hacker channels</a:t>
            </a:r>
          </a:p>
        </p:txBody>
      </p:sp>
    </p:spTree>
    <p:extLst>
      <p:ext uri="{BB962C8B-B14F-4D97-AF65-F5344CB8AC3E}">
        <p14:creationId xmlns:p14="http://schemas.microsoft.com/office/powerpoint/2010/main" val="164315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1C114-999E-ACD5-80ED-DB4DEC9AC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E8D72-7CF4-982F-52CE-87F86B44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6E9F1-F4A3-BB2F-0E07-9805016AB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CLIENT: </a:t>
            </a:r>
          </a:p>
          <a:p>
            <a:r>
              <a:rPr lang="en-US" dirty="0"/>
              <a:t>CLIENT_BASE</a:t>
            </a:r>
          </a:p>
          <a:p>
            <a:r>
              <a:rPr lang="en-US" dirty="0"/>
              <a:t>TRACKER</a:t>
            </a:r>
          </a:p>
          <a:p>
            <a:r>
              <a:rPr lang="en-US" dirty="0"/>
              <a:t>ROUTER</a:t>
            </a:r>
          </a:p>
          <a:p>
            <a:r>
              <a:rPr lang="en-US" dirty="0"/>
              <a:t>REPEATER</a:t>
            </a:r>
          </a:p>
          <a:p>
            <a:r>
              <a:rPr lang="en-US" dirty="0"/>
              <a:t>Several Others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https://meshtastic.org/docs/configuration/radio/device/</a:t>
            </a:r>
            <a:r>
              <a:rPr lang="en-US" dirty="0"/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108128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BF026-1990-762F-71E3-F2F22B0CD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8BA74-42B5-AD27-5AC1-F7F07F48D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Brad’s Views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33B5AE-40B1-09D0-34AE-E018BAA743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5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158</TotalTime>
  <Words>760</Words>
  <Application>Microsoft Office PowerPoint</Application>
  <PresentationFormat>Widescreen</PresentationFormat>
  <Paragraphs>92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Goudy Old Style</vt:lpstr>
      <vt:lpstr>Wingdings 2</vt:lpstr>
      <vt:lpstr>SlateVTI</vt:lpstr>
      <vt:lpstr>Meshtastic</vt:lpstr>
      <vt:lpstr>Introduction</vt:lpstr>
      <vt:lpstr>What is Meshtastic</vt:lpstr>
      <vt:lpstr>What is Meshtastic</vt:lpstr>
      <vt:lpstr>What is the Intermountain Mesh</vt:lpstr>
      <vt:lpstr>Intermountain Mesh Node Map</vt:lpstr>
      <vt:lpstr>Channels</vt:lpstr>
      <vt:lpstr>Device Roles</vt:lpstr>
      <vt:lpstr>Brad’s Views</vt:lpstr>
      <vt:lpstr>Grid Down Communications</vt:lpstr>
      <vt:lpstr>ERC Community</vt:lpstr>
      <vt:lpstr>Camping</vt:lpstr>
      <vt:lpstr>Parting Thoughts</vt:lpstr>
      <vt:lpstr>SPARC Meshtastic Node</vt:lpstr>
      <vt:lpstr>Hardware</vt:lpstr>
      <vt:lpstr>Hardware</vt:lpstr>
      <vt:lpstr>Resources / Help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Brad Rupp</dc:creator>
  <cp:lastModifiedBy>Brad Rupp</cp:lastModifiedBy>
  <cp:revision>13</cp:revision>
  <dcterms:created xsi:type="dcterms:W3CDTF">2026-03-10T04:52:41Z</dcterms:created>
  <dcterms:modified xsi:type="dcterms:W3CDTF">2026-03-13T02:56:12Z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