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handoutMasterIdLst>
    <p:handoutMasterId r:id="rId63"/>
  </p:handoutMasterIdLst>
  <p:sldIdLst>
    <p:sldId id="256" r:id="rId2"/>
    <p:sldId id="264" r:id="rId3"/>
    <p:sldId id="269" r:id="rId4"/>
    <p:sldId id="355" r:id="rId5"/>
    <p:sldId id="273" r:id="rId6"/>
    <p:sldId id="328" r:id="rId7"/>
    <p:sldId id="267" r:id="rId8"/>
    <p:sldId id="347" r:id="rId9"/>
    <p:sldId id="352" r:id="rId10"/>
    <p:sldId id="329" r:id="rId11"/>
    <p:sldId id="338" r:id="rId12"/>
    <p:sldId id="330" r:id="rId13"/>
    <p:sldId id="349" r:id="rId14"/>
    <p:sldId id="364" r:id="rId15"/>
    <p:sldId id="332" r:id="rId16"/>
    <p:sldId id="339" r:id="rId17"/>
    <p:sldId id="342" r:id="rId18"/>
    <p:sldId id="343" r:id="rId19"/>
    <p:sldId id="344" r:id="rId20"/>
    <p:sldId id="333" r:id="rId21"/>
    <p:sldId id="363" r:id="rId22"/>
    <p:sldId id="334" r:id="rId23"/>
    <p:sldId id="348" r:id="rId24"/>
    <p:sldId id="331" r:id="rId25"/>
    <p:sldId id="341" r:id="rId26"/>
    <p:sldId id="354" r:id="rId27"/>
    <p:sldId id="367" r:id="rId28"/>
    <p:sldId id="353" r:id="rId29"/>
    <p:sldId id="357" r:id="rId30"/>
    <p:sldId id="296" r:id="rId31"/>
    <p:sldId id="362" r:id="rId32"/>
    <p:sldId id="276" r:id="rId33"/>
    <p:sldId id="306" r:id="rId34"/>
    <p:sldId id="294" r:id="rId35"/>
    <p:sldId id="359" r:id="rId36"/>
    <p:sldId id="358" r:id="rId37"/>
    <p:sldId id="271" r:id="rId38"/>
    <p:sldId id="279" r:id="rId39"/>
    <p:sldId id="325" r:id="rId40"/>
    <p:sldId id="356" r:id="rId41"/>
    <p:sldId id="270" r:id="rId42"/>
    <p:sldId id="322" r:id="rId43"/>
    <p:sldId id="305" r:id="rId44"/>
    <p:sldId id="300" r:id="rId45"/>
    <p:sldId id="320" r:id="rId46"/>
    <p:sldId id="327" r:id="rId47"/>
    <p:sldId id="326" r:id="rId48"/>
    <p:sldId id="280" r:id="rId49"/>
    <p:sldId id="307" r:id="rId50"/>
    <p:sldId id="298" r:id="rId51"/>
    <p:sldId id="335" r:id="rId52"/>
    <p:sldId id="365" r:id="rId53"/>
    <p:sldId id="345" r:id="rId54"/>
    <p:sldId id="369" r:id="rId55"/>
    <p:sldId id="360" r:id="rId56"/>
    <p:sldId id="351" r:id="rId57"/>
    <p:sldId id="350" r:id="rId58"/>
    <p:sldId id="361" r:id="rId59"/>
    <p:sldId id="292" r:id="rId60"/>
    <p:sldId id="366" r:id="rId6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8" autoAdjust="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530F29D5-B001-4DF3-83E2-540D8C592A6E}" type="datetimeFigureOut">
              <a:rPr lang="en-US" smtClean="0"/>
              <a:pPr/>
              <a:t>9/16/2015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9A0F702-B87F-4371-9A80-689E0BCD1B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B61CDC24-3670-4004-AA3B-065F6E38EEB6}" type="datetimeFigureOut">
              <a:rPr lang="en-US" smtClean="0"/>
              <a:pPr/>
              <a:t>9/16/2015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672EEA7-4B7F-48F2-98D3-EC513A02A6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2EEA7-4B7F-48F2-98D3-EC513A02A658}"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A4EC4-245C-43D7-8338-2AEFD9862A1C}"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A4EC4-245C-43D7-8338-2AEFD9862A1C}"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A4EC4-245C-43D7-8338-2AEFD9862A1C}"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A4EC4-245C-43D7-8338-2AEFD9862A1C}"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A4EC4-245C-43D7-8338-2AEFD9862A1C}"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A4EC4-245C-43D7-8338-2AEFD9862A1C}"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A4EC4-245C-43D7-8338-2AEFD9862A1C}"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A4EC4-245C-43D7-8338-2AEFD9862A1C}"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A4EC4-245C-43D7-8338-2AEFD9862A1C}"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A4EC4-245C-43D7-8338-2AEFD9862A1C}"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A4EC4-245C-43D7-8338-2AEFD9862A1C}"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4D4A-3ECD-4670-A1DB-F9BC1348A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A4EC4-245C-43D7-8338-2AEFD9862A1C}" type="datetimeFigureOut">
              <a:rPr lang="en-US" smtClean="0"/>
              <a:pPr/>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44D4A-3ECD-4670-A1DB-F9BC1348A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Electric_shock" TargetMode="External"/><Relationship Id="rId3" Type="http://schemas.openxmlformats.org/officeDocument/2006/relationships/hyperlink" Target="https://en.wikipedia.org/wiki/Geomagnetic_solar_storm" TargetMode="External"/><Relationship Id="rId7" Type="http://schemas.openxmlformats.org/officeDocument/2006/relationships/hyperlink" Target="https://en.wikipedia.org/wiki/Telegraph" TargetMode="External"/><Relationship Id="rId2" Type="http://schemas.openxmlformats.org/officeDocument/2006/relationships/hyperlink" Target="https://en.wikipedia.org/wiki/Solar_storm_of_1859" TargetMode="External"/><Relationship Id="rId1" Type="http://schemas.openxmlformats.org/officeDocument/2006/relationships/slideLayout" Target="../slideLayouts/slideLayout2.xml"/><Relationship Id="rId6" Type="http://schemas.openxmlformats.org/officeDocument/2006/relationships/hyperlink" Target="https://en.wikipedia.org/wiki/Earth's_magnetosphere" TargetMode="External"/><Relationship Id="rId11" Type="http://schemas.openxmlformats.org/officeDocument/2006/relationships/hyperlink" Target="https://en.wikipedia.org/wiki/Northeastern_US" TargetMode="External"/><Relationship Id="rId5" Type="http://schemas.openxmlformats.org/officeDocument/2006/relationships/hyperlink" Target="https://en.wikipedia.org/wiki/Coronal_mass_ejection" TargetMode="External"/><Relationship Id="rId10" Type="http://schemas.openxmlformats.org/officeDocument/2006/relationships/hyperlink" Target="https://en.wikipedia.org/wiki/Rocky_Mountains" TargetMode="External"/><Relationship Id="rId4" Type="http://schemas.openxmlformats.org/officeDocument/2006/relationships/hyperlink" Target="https://en.wikipedia.org/wiki/Solar_cycle_10" TargetMode="External"/><Relationship Id="rId9" Type="http://schemas.openxmlformats.org/officeDocument/2006/relationships/hyperlink" Target="https://en.wikipedia.org/wiki/Solar_storm_of_201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Thermonuclear_weapon" TargetMode="External"/><Relationship Id="rId13" Type="http://schemas.openxmlformats.org/officeDocument/2006/relationships/hyperlink" Target="https://en.wikipedia.org/wiki/Microwave" TargetMode="External"/><Relationship Id="rId18" Type="http://schemas.openxmlformats.org/officeDocument/2006/relationships/hyperlink" Target="https://en.wikipedia.org/wiki/Beta_particle" TargetMode="External"/><Relationship Id="rId26" Type="http://schemas.openxmlformats.org/officeDocument/2006/relationships/hyperlink" Target="https://en.wikipedia.org/wiki/Ariel_1" TargetMode="External"/><Relationship Id="rId3" Type="http://schemas.openxmlformats.org/officeDocument/2006/relationships/hyperlink" Target="https://en.wikipedia.org/wiki/United_States" TargetMode="External"/><Relationship Id="rId21" Type="http://schemas.openxmlformats.org/officeDocument/2006/relationships/hyperlink" Target="https://en.wikipedia.org/wiki/Low_earth_orbit" TargetMode="External"/><Relationship Id="rId7" Type="http://schemas.openxmlformats.org/officeDocument/2006/relationships/hyperlink" Target="https://en.wikipedia.org/wiki/W49" TargetMode="External"/><Relationship Id="rId12" Type="http://schemas.openxmlformats.org/officeDocument/2006/relationships/hyperlink" Target="https://en.wikipedia.org/wiki/Nuclear_electromagnetic_pulse" TargetMode="External"/><Relationship Id="rId17" Type="http://schemas.openxmlformats.org/officeDocument/2006/relationships/hyperlink" Target="https://en.wikipedia.org/wiki/Starfish_Prime" TargetMode="External"/><Relationship Id="rId25" Type="http://schemas.openxmlformats.org/officeDocument/2006/relationships/hyperlink" Target="https://en.wikipedia.org/wiki/Telstar" TargetMode="External"/><Relationship Id="rId2" Type="http://schemas.openxmlformats.org/officeDocument/2006/relationships/hyperlink" Target="https://en.wikipedia.org/wiki/High_altitude_nuclear_explosion" TargetMode="External"/><Relationship Id="rId16" Type="http://schemas.openxmlformats.org/officeDocument/2006/relationships/hyperlink" Target="https://en.wikipedia.org/wiki/Hawaiian_islands" TargetMode="External"/><Relationship Id="rId20" Type="http://schemas.openxmlformats.org/officeDocument/2006/relationships/hyperlink" Target="https://en.wikipedia.org/wiki/Wikipedia:Manual_of_Style/Words_to_watch" TargetMode="External"/><Relationship Id="rId1" Type="http://schemas.openxmlformats.org/officeDocument/2006/relationships/slideLayout" Target="../slideLayouts/slideLayout2.xml"/><Relationship Id="rId6" Type="http://schemas.openxmlformats.org/officeDocument/2006/relationships/hyperlink" Target="https://en.wikipedia.org/wiki/PGM-17_Thor" TargetMode="External"/><Relationship Id="rId11" Type="http://schemas.openxmlformats.org/officeDocument/2006/relationships/hyperlink" Target="https://en.wikipedia.org/wiki/Outer_space" TargetMode="External"/><Relationship Id="rId24" Type="http://schemas.openxmlformats.org/officeDocument/2006/relationships/hyperlink" Target="https://en.wikipedia.org/wiki/Communication_satellite" TargetMode="External"/><Relationship Id="rId5" Type="http://schemas.openxmlformats.org/officeDocument/2006/relationships/hyperlink" Target="https://en.wikipedia.org/wiki/Defense_Nuclear_Agency" TargetMode="External"/><Relationship Id="rId15" Type="http://schemas.openxmlformats.org/officeDocument/2006/relationships/hyperlink" Target="https://en.wikipedia.org/wiki/Kauai" TargetMode="External"/><Relationship Id="rId23" Type="http://schemas.openxmlformats.org/officeDocument/2006/relationships/hyperlink" Target="https://en.wikipedia.org/wiki/Photovoltaic_module" TargetMode="External"/><Relationship Id="rId28" Type="http://schemas.openxmlformats.org/officeDocument/2006/relationships/hyperlink" Target="https://en.wikipedia.org/wiki/Injun_(satellite)" TargetMode="External"/><Relationship Id="rId10" Type="http://schemas.openxmlformats.org/officeDocument/2006/relationships/hyperlink" Target="https://en.wikipedia.org/wiki/Pacific_Ocean" TargetMode="External"/><Relationship Id="rId19" Type="http://schemas.openxmlformats.org/officeDocument/2006/relationships/hyperlink" Target="https://en.wikipedia.org/wiki/Radiation_belt" TargetMode="External"/><Relationship Id="rId4" Type="http://schemas.openxmlformats.org/officeDocument/2006/relationships/hyperlink" Target="https://en.wikipedia.org/wiki/United_States_Atomic_Energy_Commission" TargetMode="External"/><Relationship Id="rId9" Type="http://schemas.openxmlformats.org/officeDocument/2006/relationships/hyperlink" Target="https://en.wikipedia.org/wiki/Johnston_Island" TargetMode="External"/><Relationship Id="rId14" Type="http://schemas.openxmlformats.org/officeDocument/2006/relationships/hyperlink" Target="https://en.wikipedia.org/wiki/Microwave_radio_relay" TargetMode="External"/><Relationship Id="rId22" Type="http://schemas.openxmlformats.org/officeDocument/2006/relationships/hyperlink" Target="https://en.wikipedia.org/wiki/Radiation_hardening" TargetMode="External"/><Relationship Id="rId27" Type="http://schemas.openxmlformats.org/officeDocument/2006/relationships/hyperlink" Target="https://en.wikipedia.org/wiki/TRAA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bcnews.com/id/18686090/ns/technology_and_science-space/t/how-soviets-stole-space-shuttle/" TargetMode="External"/><Relationship Id="rId2" Type="http://schemas.openxmlformats.org/officeDocument/2006/relationships/hyperlink" Target="https://en.wikipedia.org/wiki/Buran_programme" TargetMode="External"/><Relationship Id="rId1" Type="http://schemas.openxmlformats.org/officeDocument/2006/relationships/slideLayout" Target="../slideLayouts/slideLayout2.xml"/><Relationship Id="rId4" Type="http://schemas.openxmlformats.org/officeDocument/2006/relationships/hyperlink" Target="https://www.flickr.com/photos/billdavis6959/14981509687/in/photolist-othemx-pNXfSv-otbpNC-oKLaaC-oyFbzx-oqe8vR-pgCMkw-oBiLUG-e7sGxW-agqQXJ-4feDnf-aU1Gx-o2V9cZ-aU1eh-9NjJPB-aU12e-aU1yT-aU1Ef-aU1pm-aU1iC-aU1n8-aU1rU-aU19m-aU1C7-aU14z-aU1bu-aTZWp-7DKpfC-aTZYL-aU1wN-aU16X-aU1fY-aU1ur-cv1SyC-nZSPD3-o2CfQZ-o2Pz7u-nKrLda-o4HpFp-o2Ntaj-o2Cuaz-o2VWj8-nZTcbG-oPS9Ta-nKre3B-o2VSMD-nKrahv-o2CEqe-o2Cn8D-o2P1a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Stux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Vietnam_War" TargetMode="External"/><Relationship Id="rId2" Type="http://schemas.openxmlformats.org/officeDocument/2006/relationships/hyperlink" Target="https://en.wikipedia.org/wiki/Charles_de_Gaulle" TargetMode="External"/><Relationship Id="rId1" Type="http://schemas.openxmlformats.org/officeDocument/2006/relationships/slideLayout" Target="../slideLayouts/slideLayout2.xml"/><Relationship Id="rId6" Type="http://schemas.openxmlformats.org/officeDocument/2006/relationships/hyperlink" Target="https://en.wikipedia.org/wiki/Smithsonian_Agreement" TargetMode="External"/><Relationship Id="rId5" Type="http://schemas.openxmlformats.org/officeDocument/2006/relationships/hyperlink" Target="https://en.wikipedia.org/wiki/Nixon_Shock" TargetMode="External"/><Relationship Id="rId4" Type="http://schemas.openxmlformats.org/officeDocument/2006/relationships/hyperlink" Target="https://en.wikipedia.org/wiki/Richard_Nix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Automatic_Gain_Control" TargetMode="External"/><Relationship Id="rId13" Type="http://schemas.openxmlformats.org/officeDocument/2006/relationships/hyperlink" Target="http://en.wikipedia.org/wiki/Kelvin" TargetMode="External"/><Relationship Id="rId3" Type="http://schemas.openxmlformats.org/officeDocument/2006/relationships/hyperlink" Target="http://en.wikipedia.org/wiki/Black-body_radiation" TargetMode="External"/><Relationship Id="rId7" Type="http://schemas.openxmlformats.org/officeDocument/2006/relationships/hyperlink" Target="http://en.wikipedia.org/wiki/Wireless_LAN" TargetMode="External"/><Relationship Id="rId12" Type="http://schemas.openxmlformats.org/officeDocument/2006/relationships/hyperlink" Target="http://en.wikipedia.org/wiki/GPS_satellite" TargetMode="External"/><Relationship Id="rId2" Type="http://schemas.openxmlformats.org/officeDocument/2006/relationships/hyperlink" Target="http://en.wikipedia.org/wiki/Microwave_oven" TargetMode="External"/><Relationship Id="rId1" Type="http://schemas.openxmlformats.org/officeDocument/2006/relationships/slideLayout" Target="../slideLayouts/slideLayout2.xml"/><Relationship Id="rId6" Type="http://schemas.openxmlformats.org/officeDocument/2006/relationships/hyperlink" Target="http://en.wikipedia.org/wiki/Citizens'_band_radio" TargetMode="External"/><Relationship Id="rId11" Type="http://schemas.openxmlformats.org/officeDocument/2006/relationships/hyperlink" Target="http://en.wikipedia.org/wiki/Milliwatt" TargetMode="External"/><Relationship Id="rId5" Type="http://schemas.openxmlformats.org/officeDocument/2006/relationships/hyperlink" Target="http://en.wikipedia.org/wiki/Power_Line_Carrier" TargetMode="External"/><Relationship Id="rId10" Type="http://schemas.openxmlformats.org/officeDocument/2006/relationships/hyperlink" Target="http://en.wikipedia.org/wiki/Wireless_network" TargetMode="External"/><Relationship Id="rId4" Type="http://schemas.openxmlformats.org/officeDocument/2006/relationships/hyperlink" Target="http://en.wikipedia.org/wiki/High_frequency" TargetMode="External"/><Relationship Id="rId9" Type="http://schemas.openxmlformats.org/officeDocument/2006/relationships/hyperlink" Target="http://en.wikipedia.org/wiki/Decimal_places" TargetMode="External"/><Relationship Id="rId14" Type="http://schemas.openxmlformats.org/officeDocument/2006/relationships/hyperlink" Target="http://en.wikipedia.org/wiki/Negative_infinit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http://www.omegashielding.com/showimage.php?section=fold-over" TargetMode="External"/><Relationship Id="rId9"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Near_and_far_field" TargetMode="External"/><Relationship Id="rId2" Type="http://schemas.openxmlformats.org/officeDocument/2006/relationships/hyperlink" Target="http://www.murata.com/emc/knowhow/pdfs/te04ea-1/26to28e.pdf" TargetMode="External"/><Relationship Id="rId1" Type="http://schemas.openxmlformats.org/officeDocument/2006/relationships/slideLayout" Target="../slideLayouts/slideLayout2.xml"/><Relationship Id="rId5" Type="http://schemas.openxmlformats.org/officeDocument/2006/relationships/hyperlink" Target="http://www.businessinsider.com/photos-of-russian-abandoned-space-shuttles-by-ralph-mirebs-2015-6" TargetMode="External"/><Relationship Id="rId4" Type="http://schemas.openxmlformats.org/officeDocument/2006/relationships/hyperlink" Target="http://hyperphysics.phy-astr.gsu.edu/hbase/HFram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Isaac_Asimov" TargetMode="External"/><Relationship Id="rId2" Type="http://schemas.openxmlformats.org/officeDocument/2006/relationships/hyperlink" Target="https://en.wikipedia.org/wiki/Science_fiction_author" TargetMode="External"/><Relationship Id="rId1" Type="http://schemas.openxmlformats.org/officeDocument/2006/relationships/slideLayout" Target="../slideLayouts/slideLayout2.xml"/><Relationship Id="rId5" Type="http://schemas.openxmlformats.org/officeDocument/2006/relationships/hyperlink" Target="https://en.wikipedia.org/wiki/Three_Laws_of_Robotics" TargetMode="External"/><Relationship Id="rId4" Type="http://schemas.openxmlformats.org/officeDocument/2006/relationships/hyperlink" Target="https://en.wikipedia.org/wiki/Runaround_(stor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mpcommission.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42852"/>
            <a:ext cx="8786874" cy="1028707"/>
          </a:xfrm>
        </p:spPr>
        <p:txBody>
          <a:bodyPr>
            <a:normAutofit/>
          </a:bodyPr>
          <a:lstStyle/>
          <a:p>
            <a:r>
              <a:rPr lang="en-US" dirty="0" smtClean="0"/>
              <a:t>Electro-Magnetic Pulse (EMP)</a:t>
            </a:r>
            <a:endParaRPr lang="en-US" dirty="0"/>
          </a:p>
        </p:txBody>
      </p:sp>
      <p:sp>
        <p:nvSpPr>
          <p:cNvPr id="3" name="Subtitle 2"/>
          <p:cNvSpPr>
            <a:spLocks noGrp="1"/>
          </p:cNvSpPr>
          <p:nvPr>
            <p:ph type="subTitle" idx="1"/>
          </p:nvPr>
        </p:nvSpPr>
        <p:spPr>
          <a:xfrm>
            <a:off x="2051720" y="1700808"/>
            <a:ext cx="4608512" cy="1368152"/>
          </a:xfrm>
        </p:spPr>
        <p:txBody>
          <a:bodyPr>
            <a:normAutofit/>
          </a:bodyPr>
          <a:lstStyle/>
          <a:p>
            <a:r>
              <a:rPr lang="en-US" dirty="0" smtClean="0"/>
              <a:t>How to protect yourself</a:t>
            </a:r>
            <a:endParaRPr lang="en-US" dirty="0"/>
          </a:p>
        </p:txBody>
      </p:sp>
      <p:sp>
        <p:nvSpPr>
          <p:cNvPr id="4" name="Subtitle 2"/>
          <p:cNvSpPr txBox="1">
            <a:spLocks/>
          </p:cNvSpPr>
          <p:nvPr/>
        </p:nvSpPr>
        <p:spPr>
          <a:xfrm>
            <a:off x="3571868" y="2143116"/>
            <a:ext cx="3071834" cy="3643338"/>
          </a:xfrm>
          <a:prstGeom prst="rect">
            <a:avLst/>
          </a:prstGeom>
        </p:spPr>
        <p:txBody>
          <a:bodyPr vert="horz" lIns="91440" tIns="45720" rIns="91440" bIns="45720" rtlCol="0">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 Solar Flare</a:t>
            </a:r>
            <a:endParaRPr lang="en-US" dirty="0"/>
          </a:p>
        </p:txBody>
      </p:sp>
      <p:sp>
        <p:nvSpPr>
          <p:cNvPr id="3" name="Content Placeholder 2"/>
          <p:cNvSpPr>
            <a:spLocks noGrp="1"/>
          </p:cNvSpPr>
          <p:nvPr>
            <p:ph idx="1"/>
          </p:nvPr>
        </p:nvSpPr>
        <p:spPr>
          <a:xfrm>
            <a:off x="457200" y="1268760"/>
            <a:ext cx="8229600" cy="4857403"/>
          </a:xfrm>
        </p:spPr>
        <p:txBody>
          <a:bodyPr>
            <a:normAutofit fontScale="47500" lnSpcReduction="20000"/>
          </a:bodyPr>
          <a:lstStyle/>
          <a:p>
            <a:r>
              <a:rPr lang="en-US" dirty="0" smtClean="0"/>
              <a:t>In 1859 there was a solar mass ejection which struck the earth… In 2012 there was a near-miss. It’s just a matter of time…</a:t>
            </a:r>
          </a:p>
          <a:p>
            <a:r>
              <a:rPr lang="en-US" dirty="0" smtClean="0"/>
              <a:t>The </a:t>
            </a:r>
            <a:r>
              <a:rPr lang="en-US" b="1" dirty="0" smtClean="0"/>
              <a:t>solar storm of 1859</a:t>
            </a:r>
            <a:r>
              <a:rPr lang="en-US" dirty="0" smtClean="0"/>
              <a:t>, also known as the </a:t>
            </a:r>
            <a:r>
              <a:rPr lang="en-US" b="1" dirty="0" smtClean="0"/>
              <a:t>Carrington event</a:t>
            </a:r>
            <a:r>
              <a:rPr lang="en-US" dirty="0" smtClean="0"/>
              <a:t>,</a:t>
            </a:r>
            <a:r>
              <a:rPr lang="en-US" u="sng" baseline="30000" dirty="0" smtClean="0">
                <a:hlinkClick r:id="rId2"/>
              </a:rPr>
              <a:t>[1]</a:t>
            </a:r>
            <a:r>
              <a:rPr lang="en-US" dirty="0" smtClean="0"/>
              <a:t> was a powerful </a:t>
            </a:r>
            <a:r>
              <a:rPr lang="en-US" u="sng" dirty="0" smtClean="0">
                <a:hlinkClick r:id="rId3" tooltip="Geomagnetic solar storm"/>
              </a:rPr>
              <a:t>geomagnetic solar storm</a:t>
            </a:r>
            <a:r>
              <a:rPr lang="en-US" dirty="0" smtClean="0"/>
              <a:t> during </a:t>
            </a:r>
            <a:r>
              <a:rPr lang="en-US" u="sng" dirty="0" smtClean="0">
                <a:hlinkClick r:id="rId4" tooltip="Solar cycle 10"/>
              </a:rPr>
              <a:t>solar cycle 10</a:t>
            </a:r>
            <a:r>
              <a:rPr lang="en-US" dirty="0" smtClean="0"/>
              <a:t>. A solar </a:t>
            </a:r>
            <a:r>
              <a:rPr lang="en-US" u="sng" dirty="0" smtClean="0">
                <a:hlinkClick r:id="rId5" tooltip="Coronal mass ejection"/>
              </a:rPr>
              <a:t>coronal mass ejection</a:t>
            </a:r>
            <a:r>
              <a:rPr lang="en-US" dirty="0" smtClean="0"/>
              <a:t> hit </a:t>
            </a:r>
            <a:r>
              <a:rPr lang="en-US" u="sng" dirty="0" smtClean="0">
                <a:hlinkClick r:id="rId6" tooltip="Earth's magnetosphere"/>
              </a:rPr>
              <a:t>Earth's magnetosphere</a:t>
            </a:r>
            <a:r>
              <a:rPr lang="en-US" dirty="0" smtClean="0"/>
              <a:t> and induced one of the largest geomagnetic storms on record</a:t>
            </a:r>
            <a:r>
              <a:rPr lang="en-US" dirty="0" smtClean="0"/>
              <a:t>. </a:t>
            </a:r>
            <a:r>
              <a:rPr lang="en-US" b="1" i="1" u="sng" dirty="0" smtClean="0">
                <a:hlinkClick r:id="rId7" tooltip="Telegraph"/>
              </a:rPr>
              <a:t>Telegraph</a:t>
            </a:r>
            <a:r>
              <a:rPr lang="en-US" b="1" i="1" dirty="0" smtClean="0"/>
              <a:t> systems all over Europe and North America failed, in some cases giving telegraph operators </a:t>
            </a:r>
            <a:r>
              <a:rPr lang="en-US" b="1" i="1" u="sng" dirty="0" smtClean="0">
                <a:hlinkClick r:id="rId8" tooltip="Electric shock"/>
              </a:rPr>
              <a:t>electric shocks</a:t>
            </a:r>
            <a:r>
              <a:rPr lang="en-US" b="1" i="1" dirty="0" smtClean="0"/>
              <a:t>.</a:t>
            </a:r>
            <a:r>
              <a:rPr lang="en-US" b="1" i="1" u="sng" baseline="30000" dirty="0" smtClean="0">
                <a:hlinkClick r:id="rId2"/>
              </a:rPr>
              <a:t>[9]</a:t>
            </a:r>
            <a:r>
              <a:rPr lang="en-US" b="1" i="1" dirty="0" smtClean="0"/>
              <a:t> Telegraph pylons threw sparks.</a:t>
            </a:r>
            <a:r>
              <a:rPr lang="en-US" b="1" i="1" u="sng" baseline="30000" dirty="0" smtClean="0">
                <a:hlinkClick r:id="rId2"/>
              </a:rPr>
              <a:t>[10]</a:t>
            </a:r>
            <a:r>
              <a:rPr lang="en-US" b="1" i="1" dirty="0" smtClean="0"/>
              <a:t> Some telegraph operators could continue to send and receive messages despite having disconnected their power supplies.</a:t>
            </a:r>
            <a:r>
              <a:rPr lang="en-US" b="1" i="1" u="sng" baseline="30000" dirty="0" smtClean="0">
                <a:hlinkClick r:id="rId2"/>
              </a:rPr>
              <a:t>[11]</a:t>
            </a:r>
            <a:endParaRPr lang="en-US" b="1" i="1" dirty="0" smtClean="0"/>
          </a:p>
          <a:p>
            <a:r>
              <a:rPr lang="en-US" dirty="0" smtClean="0"/>
              <a:t>Studies </a:t>
            </a:r>
            <a:r>
              <a:rPr lang="en-US" dirty="0" smtClean="0"/>
              <a:t>have shown that a solar storm of this magnitude occurring today would likely cause widespread problems for modern civilization.</a:t>
            </a:r>
            <a:r>
              <a:rPr lang="en-US" u="sng" baseline="30000" dirty="0" smtClean="0">
                <a:hlinkClick r:id="rId2"/>
              </a:rPr>
              <a:t>[2]</a:t>
            </a:r>
            <a:r>
              <a:rPr lang="en-US" dirty="0" smtClean="0"/>
              <a:t> The </a:t>
            </a:r>
            <a:r>
              <a:rPr lang="en-US" u="sng" dirty="0" smtClean="0">
                <a:hlinkClick r:id="rId9" tooltip="Solar storm of 2012"/>
              </a:rPr>
              <a:t>solar storm of 2012</a:t>
            </a:r>
            <a:r>
              <a:rPr lang="en-US" dirty="0" smtClean="0"/>
              <a:t> was of similar magnitude, but it passed Earth's orbit without striking the planet.</a:t>
            </a:r>
            <a:r>
              <a:rPr lang="en-US" u="sng" baseline="30000" dirty="0" smtClean="0">
                <a:hlinkClick r:id="rId2"/>
              </a:rPr>
              <a:t>[3]</a:t>
            </a:r>
            <a:endParaRPr lang="en-US" dirty="0" smtClean="0"/>
          </a:p>
          <a:p>
            <a:r>
              <a:rPr lang="en-US" baseline="30000" dirty="0" smtClean="0"/>
              <a:t> </a:t>
            </a:r>
            <a:r>
              <a:rPr lang="en-US" dirty="0" smtClean="0"/>
              <a:t>On September 1–2, 1859, one of the largest recorded geomagnetic storms (as recorded by ground-based magnetometers) occurred. </a:t>
            </a:r>
            <a:r>
              <a:rPr lang="en-US" dirty="0" smtClean="0"/>
              <a:t>Aurora </a:t>
            </a:r>
            <a:r>
              <a:rPr lang="en-US" dirty="0" smtClean="0"/>
              <a:t>were seen around the world, those in the northern hemisphere as far south as the Caribbean; those over the </a:t>
            </a:r>
            <a:r>
              <a:rPr lang="en-US" u="sng" dirty="0" smtClean="0">
                <a:hlinkClick r:id="rId10" tooltip="Rocky Mountains"/>
              </a:rPr>
              <a:t>Rocky Mountains</a:t>
            </a:r>
            <a:r>
              <a:rPr lang="en-US" dirty="0" smtClean="0"/>
              <a:t> in the US were so bright that their glow awoke gold miners, who began preparing breakfast because they thought it was morning.</a:t>
            </a:r>
            <a:r>
              <a:rPr lang="en-US" u="sng" baseline="30000" dirty="0" smtClean="0">
                <a:hlinkClick r:id="rId2"/>
              </a:rPr>
              <a:t>[5]</a:t>
            </a:r>
            <a:r>
              <a:rPr lang="en-US" dirty="0" smtClean="0"/>
              <a:t> People in the </a:t>
            </a:r>
            <a:r>
              <a:rPr lang="en-US" u="sng" dirty="0" smtClean="0">
                <a:hlinkClick r:id="rId11" tooltip="Northeastern US"/>
              </a:rPr>
              <a:t>northeastern US</a:t>
            </a:r>
            <a:r>
              <a:rPr lang="en-US" dirty="0" smtClean="0"/>
              <a:t> could read a newspaper by the aurora's light.</a:t>
            </a:r>
            <a:r>
              <a:rPr lang="en-US" u="sng" baseline="30000" dirty="0" smtClean="0">
                <a:hlinkClick r:id="rId2"/>
              </a:rPr>
              <a:t>[6]</a:t>
            </a:r>
            <a:r>
              <a:rPr lang="en-US" dirty="0" smtClean="0"/>
              <a:t> The aurora was visible as far </a:t>
            </a:r>
            <a:r>
              <a:rPr lang="en-US" dirty="0" smtClean="0"/>
              <a:t>as </a:t>
            </a:r>
            <a:r>
              <a:rPr lang="en-US" dirty="0" smtClean="0"/>
              <a:t>Sub-Saharan </a:t>
            </a:r>
            <a:r>
              <a:rPr lang="en-US" dirty="0" smtClean="0"/>
              <a:t>Africa, Cuba </a:t>
            </a:r>
            <a:r>
              <a:rPr lang="en-US" dirty="0" smtClean="0"/>
              <a:t>and Hawaii.</a:t>
            </a:r>
            <a:r>
              <a:rPr lang="en-US" u="sng" baseline="30000" dirty="0" smtClean="0">
                <a:hlinkClick r:id="rId2"/>
              </a:rPr>
              <a:t>[7]</a:t>
            </a:r>
            <a:r>
              <a:rPr lang="en-US" dirty="0" smtClean="0"/>
              <a:t>; in theory, at least, observers in the equatorial regions, particularly at higher elevations, may have been able to see the aurora borealis and aurora </a:t>
            </a:r>
            <a:r>
              <a:rPr lang="en-US" dirty="0" err="1" smtClean="0"/>
              <a:t>australis</a:t>
            </a:r>
            <a:r>
              <a:rPr lang="en-US" dirty="0" smtClean="0"/>
              <a:t> simultaneously. In January 25-26, 1938 a storm by most measures was not as strong as that of the Carrington event in 1859, but the </a:t>
            </a:r>
            <a:r>
              <a:rPr lang="en-US" dirty="0" err="1" smtClean="0"/>
              <a:t>colour</a:t>
            </a:r>
            <a:r>
              <a:rPr lang="en-US" dirty="0" smtClean="0"/>
              <a:t>, shape, and persistent intensity of the 1938 </a:t>
            </a:r>
            <a:r>
              <a:rPr lang="en-US" dirty="0" smtClean="0"/>
              <a:t>aurora </a:t>
            </a:r>
            <a:r>
              <a:rPr lang="en-US" dirty="0" smtClean="0"/>
              <a:t>(blood red over Europe and North America as well as the Southern Hemisphere) have led to the 1938 event being as well known or better known than that </a:t>
            </a:r>
            <a:r>
              <a:rPr lang="en-US" i="1" dirty="0" smtClean="0"/>
              <a:t>in 1859</a:t>
            </a:r>
            <a:r>
              <a:rPr lang="en-US" b="1" i="1" dirty="0" smtClean="0"/>
              <a:t>.</a:t>
            </a:r>
            <a:r>
              <a:rPr lang="en-US" b="1" i="1" u="sng" baseline="30000" dirty="0" smtClean="0">
                <a:hlinkClick r:id="rId2"/>
              </a:rPr>
              <a:t>[8]</a:t>
            </a:r>
            <a:r>
              <a:rPr lang="en-US" b="1" i="1" baseline="30000" dirty="0" smtClean="0"/>
              <a:t> </a:t>
            </a:r>
            <a:endParaRPr lang="en-US" b="1" i="1" baseline="300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HIRF</a:t>
            </a:r>
            <a:endParaRPr lang="en-US" dirty="0"/>
          </a:p>
        </p:txBody>
      </p:sp>
      <p:sp>
        <p:nvSpPr>
          <p:cNvPr id="3" name="Content Placeholder 2"/>
          <p:cNvSpPr>
            <a:spLocks noGrp="1"/>
          </p:cNvSpPr>
          <p:nvPr>
            <p:ph idx="1"/>
          </p:nvPr>
        </p:nvSpPr>
        <p:spPr>
          <a:xfrm>
            <a:off x="539552" y="1600201"/>
            <a:ext cx="8147248" cy="1684784"/>
          </a:xfrm>
        </p:spPr>
        <p:txBody>
          <a:bodyPr>
            <a:normAutofit fontScale="77500" lnSpcReduction="20000"/>
          </a:bodyPr>
          <a:lstStyle/>
          <a:p>
            <a:r>
              <a:rPr lang="en-US" dirty="0" smtClean="0"/>
              <a:t>There are amplifiers, magnetrons and other means of directly producing high intensity electric fields. Here’s an example of what can be achieved using </a:t>
            </a:r>
            <a:r>
              <a:rPr lang="en-US" dirty="0" smtClean="0"/>
              <a:t>commercially available RF</a:t>
            </a:r>
            <a:r>
              <a:rPr lang="en-US" dirty="0" smtClean="0"/>
              <a:t> </a:t>
            </a:r>
            <a:r>
              <a:rPr lang="en-US" dirty="0" smtClean="0"/>
              <a:t>amplifiers inside a reverb chamber:</a:t>
            </a:r>
          </a:p>
          <a:p>
            <a:pPr>
              <a:buNone/>
            </a:pPr>
            <a:endParaRPr lang="en-US" dirty="0"/>
          </a:p>
        </p:txBody>
      </p:sp>
      <p:pic>
        <p:nvPicPr>
          <p:cNvPr id="150531" name="Picture 3" descr="F:\EMI PPT\Mode Tuned Chamber DNB.jpg"/>
          <p:cNvPicPr>
            <a:picLocks noChangeAspect="1" noChangeArrowheads="1"/>
          </p:cNvPicPr>
          <p:nvPr/>
        </p:nvPicPr>
        <p:blipFill>
          <a:blip r:embed="rId2" cstate="email"/>
          <a:srcRect/>
          <a:stretch>
            <a:fillRect/>
          </a:stretch>
        </p:blipFill>
        <p:spPr bwMode="auto">
          <a:xfrm>
            <a:off x="2339752" y="3206130"/>
            <a:ext cx="4869160" cy="36518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 Air Burst</a:t>
            </a:r>
            <a:endParaRPr lang="en-US" dirty="0"/>
          </a:p>
        </p:txBody>
      </p:sp>
      <p:sp>
        <p:nvSpPr>
          <p:cNvPr id="3" name="Content Placeholder 2"/>
          <p:cNvSpPr>
            <a:spLocks noGrp="1"/>
          </p:cNvSpPr>
          <p:nvPr>
            <p:ph idx="1"/>
          </p:nvPr>
        </p:nvSpPr>
        <p:spPr>
          <a:xfrm>
            <a:off x="323528" y="1268760"/>
            <a:ext cx="8373616" cy="2548879"/>
          </a:xfrm>
        </p:spPr>
        <p:txBody>
          <a:bodyPr>
            <a:normAutofit fontScale="62500" lnSpcReduction="20000"/>
          </a:bodyPr>
          <a:lstStyle/>
          <a:p>
            <a:r>
              <a:rPr lang="en-US" dirty="0" smtClean="0"/>
              <a:t>Most likely from an aggressive foreign government (Russia, North Korea, Iran, China)</a:t>
            </a:r>
          </a:p>
          <a:p>
            <a:pPr lvl="1"/>
            <a:r>
              <a:rPr lang="en-US" dirty="0" smtClean="0"/>
              <a:t>Russia’s space program</a:t>
            </a:r>
          </a:p>
          <a:p>
            <a:r>
              <a:rPr lang="en-US" dirty="0" smtClean="0"/>
              <a:t>Air burst nuclear event covers a large area</a:t>
            </a:r>
          </a:p>
          <a:p>
            <a:pPr lvl="1"/>
            <a:r>
              <a:rPr lang="en-US" dirty="0" smtClean="0"/>
              <a:t>Compton effect: Multiplication “Cascade” effect which amplifies the pulse.</a:t>
            </a:r>
          </a:p>
          <a:p>
            <a:pPr lvl="1"/>
            <a:r>
              <a:rPr lang="en-US" dirty="0" smtClean="0"/>
              <a:t>Read “One Second After” and “77 Days in September” if you haven’t </a:t>
            </a:r>
            <a:r>
              <a:rPr lang="en-US" dirty="0" smtClean="0"/>
              <a:t>already</a:t>
            </a:r>
          </a:p>
          <a:p>
            <a:pPr lvl="1"/>
            <a:r>
              <a:rPr lang="en-US" dirty="0" smtClean="0"/>
              <a:t>There are rumors that it is possible to “tune” a nuclear warhead to produce extremely high levels of radiation and electromagnetic energy. If this is the case, our best case scenario may be totally unrealistic; it could be worst case then</a:t>
            </a:r>
            <a:endParaRPr lang="en-US" dirty="0" smtClean="0"/>
          </a:p>
          <a:p>
            <a:pPr lvl="1">
              <a:buNone/>
            </a:pPr>
            <a:endParaRPr lang="en-US" dirty="0"/>
          </a:p>
        </p:txBody>
      </p:sp>
      <p:pic>
        <p:nvPicPr>
          <p:cNvPr id="66561" name="Picture 1" descr="F:\EMI PPT\figC-2.gif"/>
          <p:cNvPicPr>
            <a:picLocks noChangeAspect="1" noChangeArrowheads="1"/>
          </p:cNvPicPr>
          <p:nvPr/>
        </p:nvPicPr>
        <p:blipFill>
          <a:blip r:embed="rId2" cstate="email"/>
          <a:srcRect/>
          <a:stretch>
            <a:fillRect/>
          </a:stretch>
        </p:blipFill>
        <p:spPr bwMode="auto">
          <a:xfrm>
            <a:off x="3059832" y="3861048"/>
            <a:ext cx="3333750" cy="24574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Starfish Prime</a:t>
            </a:r>
            <a:endParaRPr lang="en-US" dirty="0"/>
          </a:p>
        </p:txBody>
      </p:sp>
      <p:sp>
        <p:nvSpPr>
          <p:cNvPr id="3" name="Content Placeholder 2"/>
          <p:cNvSpPr>
            <a:spLocks noGrp="1"/>
          </p:cNvSpPr>
          <p:nvPr>
            <p:ph idx="1"/>
          </p:nvPr>
        </p:nvSpPr>
        <p:spPr>
          <a:xfrm>
            <a:off x="0" y="1196752"/>
            <a:ext cx="9144000" cy="5400600"/>
          </a:xfrm>
        </p:spPr>
        <p:txBody>
          <a:bodyPr>
            <a:normAutofit fontScale="40000" lnSpcReduction="20000"/>
          </a:bodyPr>
          <a:lstStyle/>
          <a:p>
            <a:r>
              <a:rPr lang="en-US" b="1" dirty="0" smtClean="0"/>
              <a:t>Starfish Prime</a:t>
            </a:r>
            <a:r>
              <a:rPr lang="en-US" dirty="0" smtClean="0"/>
              <a:t> was a </a:t>
            </a:r>
            <a:r>
              <a:rPr lang="en-US" dirty="0" smtClean="0">
                <a:hlinkClick r:id="rId2" tooltip="High altitude nuclear explosion"/>
              </a:rPr>
              <a:t>high-altitude nuclear test</a:t>
            </a:r>
            <a:r>
              <a:rPr lang="en-US" dirty="0" smtClean="0"/>
              <a:t> conducted by the </a:t>
            </a:r>
            <a:r>
              <a:rPr lang="en-US" dirty="0" smtClean="0">
                <a:hlinkClick r:id="rId3" tooltip="United States"/>
              </a:rPr>
              <a:t>United States</a:t>
            </a:r>
            <a:r>
              <a:rPr lang="en-US" dirty="0" smtClean="0"/>
              <a:t> </a:t>
            </a:r>
            <a:r>
              <a:rPr lang="en-US" dirty="0" smtClean="0"/>
              <a:t>starting on </a:t>
            </a:r>
            <a:r>
              <a:rPr lang="en-US" dirty="0" smtClean="0"/>
              <a:t>July 9, 1962, a joint effort of the </a:t>
            </a:r>
            <a:r>
              <a:rPr lang="en-US" dirty="0" smtClean="0">
                <a:hlinkClick r:id="rId4" tooltip="United States Atomic Energy Commission"/>
              </a:rPr>
              <a:t>Atomic Energy Commission</a:t>
            </a:r>
            <a:r>
              <a:rPr lang="en-US" dirty="0" smtClean="0"/>
              <a:t> (AEC) and the Defense Atomic Support Agency (which became the </a:t>
            </a:r>
            <a:r>
              <a:rPr lang="en-US" dirty="0" smtClean="0">
                <a:hlinkClick r:id="rId5" tooltip="Defense Nuclear Agency"/>
              </a:rPr>
              <a:t>Defense Nuclear Agency</a:t>
            </a:r>
            <a:r>
              <a:rPr lang="en-US" dirty="0" smtClean="0"/>
              <a:t> in 1971).</a:t>
            </a:r>
          </a:p>
          <a:p>
            <a:pPr>
              <a:buNone/>
            </a:pPr>
            <a:endParaRPr lang="en-US" dirty="0" smtClean="0"/>
          </a:p>
          <a:p>
            <a:r>
              <a:rPr lang="en-US" dirty="0" smtClean="0"/>
              <a:t>A </a:t>
            </a:r>
            <a:r>
              <a:rPr lang="en-US" dirty="0" smtClean="0">
                <a:hlinkClick r:id="rId6" tooltip="PGM-17 Thor"/>
              </a:rPr>
              <a:t>Thor</a:t>
            </a:r>
            <a:r>
              <a:rPr lang="en-US" dirty="0" smtClean="0"/>
              <a:t> rocket carrying a </a:t>
            </a:r>
            <a:r>
              <a:rPr lang="en-US" dirty="0" smtClean="0">
                <a:hlinkClick r:id="rId7" tooltip="W49"/>
              </a:rPr>
              <a:t>W49</a:t>
            </a:r>
            <a:r>
              <a:rPr lang="en-US" dirty="0" smtClean="0"/>
              <a:t> </a:t>
            </a:r>
            <a:r>
              <a:rPr lang="en-US" dirty="0" smtClean="0">
                <a:hlinkClick r:id="rId8" tooltip="Thermonuclear weapon"/>
              </a:rPr>
              <a:t>thermonuclear </a:t>
            </a:r>
            <a:r>
              <a:rPr lang="en-US" dirty="0" smtClean="0"/>
              <a:t>was launched from </a:t>
            </a:r>
            <a:r>
              <a:rPr lang="en-US" dirty="0" smtClean="0">
                <a:hlinkClick r:id="rId9" tooltip="Johnston Island"/>
              </a:rPr>
              <a:t>Johnston Island</a:t>
            </a:r>
            <a:r>
              <a:rPr lang="en-US" dirty="0" smtClean="0"/>
              <a:t> in the </a:t>
            </a:r>
            <a:r>
              <a:rPr lang="en-US" dirty="0" smtClean="0">
                <a:hlinkClick r:id="rId10" tooltip="Pacific Ocean"/>
              </a:rPr>
              <a:t>Pacific Ocean</a:t>
            </a:r>
            <a:r>
              <a:rPr lang="en-US" dirty="0" smtClean="0"/>
              <a:t>. The explosion took place 250 miles (400 km) above a point 19 miles (31 km) southwest of Johnston Island. It was one of five tests conducted by the USA in </a:t>
            </a:r>
            <a:r>
              <a:rPr lang="en-US" dirty="0" smtClean="0">
                <a:hlinkClick r:id="rId11" tooltip="Outer space"/>
              </a:rPr>
              <a:t>outer space</a:t>
            </a:r>
            <a:endParaRPr lang="en-US" dirty="0" smtClean="0"/>
          </a:p>
          <a:p>
            <a:endParaRPr lang="en-US" dirty="0" smtClean="0"/>
          </a:p>
          <a:p>
            <a:r>
              <a:rPr lang="en-US" b="1" dirty="0" smtClean="0"/>
              <a:t>Starfish Prime caused an </a:t>
            </a:r>
            <a:r>
              <a:rPr lang="en-US" b="1" dirty="0" smtClean="0">
                <a:hlinkClick r:id="rId12" tooltip="Nuclear electromagnetic pulse"/>
              </a:rPr>
              <a:t>electromagnetic pulse</a:t>
            </a:r>
            <a:r>
              <a:rPr lang="en-US" b="1" dirty="0" smtClean="0"/>
              <a:t> (EMP) which was far larger than expected</a:t>
            </a:r>
            <a:r>
              <a:rPr lang="en-US" dirty="0" smtClean="0"/>
              <a:t>, so much larger that it drove much of the instrumentation off scale, causing great difficulty in getting accurate measurements. The Starfish Prime electromagnetic pulse also made those effects known to the public by causing electrical damage in Hawaii, about 900 miles away from the detonation point (1800 mile+ diameter area of effect), knocking out about 300 streetlights, setting off numerous burglar alarms and damaging a telephone company </a:t>
            </a:r>
            <a:r>
              <a:rPr lang="en-US" dirty="0" smtClean="0">
                <a:hlinkClick r:id="rId13" tooltip="Microwave"/>
              </a:rPr>
              <a:t>microwave</a:t>
            </a:r>
            <a:r>
              <a:rPr lang="en-US" dirty="0" smtClean="0"/>
              <a:t> </a:t>
            </a:r>
            <a:r>
              <a:rPr lang="en-US" dirty="0" smtClean="0">
                <a:hlinkClick r:id="rId14" tooltip="Microwave radio relay"/>
              </a:rPr>
              <a:t>link</a:t>
            </a:r>
            <a:r>
              <a:rPr lang="en-US" dirty="0" smtClean="0"/>
              <a:t>. The EMP damage to the microwave link shut down telephone calls from </a:t>
            </a:r>
            <a:r>
              <a:rPr lang="en-US" dirty="0" smtClean="0">
                <a:hlinkClick r:id="rId15" tooltip="Kauai"/>
              </a:rPr>
              <a:t>Kauai</a:t>
            </a:r>
            <a:r>
              <a:rPr lang="en-US" dirty="0" smtClean="0"/>
              <a:t> to the other </a:t>
            </a:r>
            <a:r>
              <a:rPr lang="en-US" dirty="0" smtClean="0">
                <a:hlinkClick r:id="rId16" tooltip="Hawaiian islands"/>
              </a:rPr>
              <a:t>Hawaiian islands</a:t>
            </a:r>
            <a:r>
              <a:rPr lang="en-US" dirty="0" smtClean="0"/>
              <a:t>.</a:t>
            </a:r>
            <a:r>
              <a:rPr lang="en-US" baseline="30000" dirty="0" smtClean="0">
                <a:hlinkClick r:id="rId17"/>
              </a:rPr>
              <a:t>[5]</a:t>
            </a:r>
            <a:endParaRPr lang="en-US" baseline="30000" dirty="0" smtClean="0"/>
          </a:p>
          <a:p>
            <a:endParaRPr lang="en-US" baseline="30000" dirty="0" smtClean="0"/>
          </a:p>
          <a:p>
            <a:r>
              <a:rPr lang="en-US" dirty="0" smtClean="0"/>
              <a:t>While some of the energetic </a:t>
            </a:r>
            <a:r>
              <a:rPr lang="en-US" dirty="0" smtClean="0">
                <a:hlinkClick r:id="rId18" tooltip="Beta particle"/>
              </a:rPr>
              <a:t>beta particles</a:t>
            </a:r>
            <a:r>
              <a:rPr lang="en-US" dirty="0" smtClean="0"/>
              <a:t> followed the Earth's magnetic field and illuminated the sky, other high-energy electrons became trapped and formed </a:t>
            </a:r>
            <a:r>
              <a:rPr lang="en-US" dirty="0" smtClean="0">
                <a:hlinkClick r:id="rId19" tooltip="Radiation belt"/>
              </a:rPr>
              <a:t>radiation belts</a:t>
            </a:r>
            <a:r>
              <a:rPr lang="en-US" dirty="0" smtClean="0"/>
              <a:t> around the earth. There was much uncertainty and debate</a:t>
            </a:r>
            <a:r>
              <a:rPr lang="en-US" baseline="30000" dirty="0" smtClean="0"/>
              <a:t>[</a:t>
            </a:r>
            <a:r>
              <a:rPr lang="en-US" i="1" baseline="30000" dirty="0" smtClean="0">
                <a:hlinkClick r:id="rId20" tooltip="Wikipedia:Manual of Style/Words to watch"/>
              </a:rPr>
              <a:t>who?</a:t>
            </a:r>
            <a:r>
              <a:rPr lang="en-US" baseline="30000" dirty="0" smtClean="0"/>
              <a:t>]</a:t>
            </a:r>
            <a:r>
              <a:rPr lang="en-US" dirty="0" smtClean="0"/>
              <a:t> about the composition, magnitude and potential adverse effects from this trapped radiation after the detonation. The </a:t>
            </a:r>
            <a:r>
              <a:rPr lang="en-US" dirty="0" err="1" smtClean="0"/>
              <a:t>weaponeers</a:t>
            </a:r>
            <a:r>
              <a:rPr lang="en-US" dirty="0" smtClean="0"/>
              <a:t> became quite worried when three satellites in </a:t>
            </a:r>
            <a:r>
              <a:rPr lang="en-US" dirty="0" smtClean="0">
                <a:hlinkClick r:id="rId21" tooltip="Low earth orbit"/>
              </a:rPr>
              <a:t>low earth orbit</a:t>
            </a:r>
            <a:r>
              <a:rPr lang="en-US" dirty="0" smtClean="0"/>
              <a:t> were </a:t>
            </a:r>
            <a:r>
              <a:rPr lang="en-US" dirty="0" err="1" smtClean="0"/>
              <a:t>disablede</a:t>
            </a:r>
            <a:r>
              <a:rPr lang="en-US" dirty="0" smtClean="0"/>
              <a:t>. The half-life of the energetic electrons was only a few days. At the time it was not known that solar and cosmic particle fluxes varied by a factor 10, and energies could exceed 1MeV. These man-made radiation belts eventually crippled one-third of all satellites in low earth orbit. Seven satellites failed over the months following the test as radiation </a:t>
            </a:r>
            <a:r>
              <a:rPr lang="en-US" dirty="0" smtClean="0">
                <a:hlinkClick r:id="rId22" tooltip="Radiation hardening"/>
              </a:rPr>
              <a:t>damaged</a:t>
            </a:r>
            <a:r>
              <a:rPr lang="en-US" dirty="0" smtClean="0"/>
              <a:t> their </a:t>
            </a:r>
            <a:r>
              <a:rPr lang="en-US" dirty="0" smtClean="0">
                <a:hlinkClick r:id="rId23" tooltip="Photovoltaic module"/>
              </a:rPr>
              <a:t>solar arrays</a:t>
            </a:r>
            <a:r>
              <a:rPr lang="en-US" dirty="0" smtClean="0"/>
              <a:t> or electronics, including the first commercial relay </a:t>
            </a:r>
            <a:r>
              <a:rPr lang="en-US" dirty="0" smtClean="0">
                <a:hlinkClick r:id="rId24" tooltip="Communication satellite"/>
              </a:rPr>
              <a:t>communication satellite</a:t>
            </a:r>
            <a:r>
              <a:rPr lang="en-US" dirty="0" smtClean="0"/>
              <a:t>, </a:t>
            </a:r>
            <a:r>
              <a:rPr lang="en-US" dirty="0" smtClean="0">
                <a:hlinkClick r:id="rId25" tooltip="Telstar"/>
              </a:rPr>
              <a:t>Telstar</a:t>
            </a:r>
            <a:r>
              <a:rPr lang="en-US" dirty="0" smtClean="0"/>
              <a:t>, as well as the United Kingdom's first satellite, </a:t>
            </a:r>
            <a:r>
              <a:rPr lang="en-US" dirty="0" smtClean="0">
                <a:hlinkClick r:id="rId26" tooltip="Ariel 1"/>
              </a:rPr>
              <a:t>Ariel 1</a:t>
            </a:r>
            <a:r>
              <a:rPr lang="en-US" dirty="0" smtClean="0"/>
              <a:t>.</a:t>
            </a:r>
            <a:r>
              <a:rPr lang="en-US" baseline="30000" dirty="0" smtClean="0">
                <a:hlinkClick r:id="rId17"/>
              </a:rPr>
              <a:t>[11][12][13][14]</a:t>
            </a:r>
            <a:r>
              <a:rPr lang="en-US" dirty="0" smtClean="0"/>
              <a:t> Detectors on Telstar, </a:t>
            </a:r>
            <a:r>
              <a:rPr lang="en-US" dirty="0" smtClean="0">
                <a:hlinkClick r:id="rId27" tooltip="TRAAC"/>
              </a:rPr>
              <a:t>TRAAC</a:t>
            </a:r>
            <a:r>
              <a:rPr lang="en-US" dirty="0" smtClean="0"/>
              <a:t>, </a:t>
            </a:r>
            <a:r>
              <a:rPr lang="en-US" dirty="0" smtClean="0">
                <a:hlinkClick r:id="rId28" tooltip="Injun (satellite)"/>
              </a:rPr>
              <a:t>Injun</a:t>
            </a:r>
            <a:r>
              <a:rPr lang="en-US" dirty="0" smtClean="0"/>
              <a:t>, and </a:t>
            </a:r>
            <a:r>
              <a:rPr lang="en-US" dirty="0" smtClean="0">
                <a:hlinkClick r:id="rId26" tooltip="Ariel 1"/>
              </a:rPr>
              <a:t>Ariel 1</a:t>
            </a:r>
            <a:r>
              <a:rPr lang="en-US" dirty="0" smtClean="0"/>
              <a:t> were used to measure distribution of the radiation produced by the tests.</a:t>
            </a:r>
            <a:r>
              <a:rPr lang="en-US" baseline="30000" dirty="0" smtClean="0">
                <a:hlinkClick r:id="rId17"/>
              </a:rPr>
              <a:t>[15]</a:t>
            </a:r>
            <a:endParaRPr lang="en-US" baseline="30000" dirty="0" smtClean="0"/>
          </a:p>
          <a:p>
            <a:endParaRPr lang="en-US" dirty="0" smtClean="0"/>
          </a:p>
          <a:p>
            <a:r>
              <a:rPr lang="en-US" dirty="0" smtClean="0"/>
              <a:t>Transistors were invented in the late 1940’s, but didn’t become </a:t>
            </a:r>
            <a:r>
              <a:rPr lang="en-US" dirty="0" smtClean="0"/>
              <a:t>ubiquitous </a:t>
            </a:r>
            <a:r>
              <a:rPr lang="en-US" dirty="0" smtClean="0"/>
              <a:t>until the 1970’s and 1980’s. </a:t>
            </a:r>
            <a:r>
              <a:rPr lang="en-US" dirty="0" smtClean="0"/>
              <a:t>Satellites </a:t>
            </a:r>
            <a:r>
              <a:rPr lang="en-US" dirty="0" smtClean="0"/>
              <a:t>are more hardened now than they were in those days, and power grid protection measures are being implemented now, but it’s </a:t>
            </a:r>
            <a:r>
              <a:rPr lang="en-US" dirty="0" smtClean="0"/>
              <a:t>clear </a:t>
            </a:r>
            <a:r>
              <a:rPr lang="en-US" dirty="0" smtClean="0"/>
              <a:t>that, two or three strategically detonated devices of that size could have an area of effect covering the entire continental united states. And In reality, how hard would that be for a rogue nation to do? If even 50% of our electrical technology was knocked out, the results would be catastrophic. </a:t>
            </a:r>
            <a:r>
              <a:rPr lang="en-US" dirty="0" smtClean="0"/>
              <a:t>In those days, the power grid was all operated manually. Today it is all synchronized and controlled electronically.</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Proliferation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5 countries are recognized as Nuclear Weapons states:  USA, China, UK, Russian Federation, and France.</a:t>
            </a:r>
          </a:p>
          <a:p>
            <a:r>
              <a:rPr lang="en-US" dirty="0" smtClean="0"/>
              <a:t>Many other countries are known or suspected of having nuclear arms not covered </a:t>
            </a:r>
            <a:r>
              <a:rPr lang="en-US" dirty="0" smtClean="0"/>
              <a:t>under </a:t>
            </a:r>
            <a:r>
              <a:rPr lang="en-US" dirty="0" smtClean="0"/>
              <a:t>Nuclear Non-Proliferation treaties: India, Pakistan, Israel, North Korea, Iran, the list goes on and on.</a:t>
            </a:r>
          </a:p>
          <a:p>
            <a:r>
              <a:rPr lang="en-US" dirty="0" smtClean="0"/>
              <a:t>During the 1980’s and 1990’s, the US agreed to nuclear disarmament. We dramatically reduced the number of Nukes we posses, because Russia agreed to allegedly reduce the number they possessed (both countries had on the order of 20,000 to 30,000 nukes, enough to reduce the entire surface of the earth to a molten slag </a:t>
            </a:r>
            <a:r>
              <a:rPr lang="en-US" dirty="0" smtClean="0"/>
              <a:t>heap about </a:t>
            </a:r>
            <a:r>
              <a:rPr lang="en-US" dirty="0" smtClean="0"/>
              <a:t>6 times over). But nuclear inspections between the US and Russia are anything but equilateral.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Russia’s Space Shuttle Program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1974, Russia launched its </a:t>
            </a:r>
            <a:r>
              <a:rPr lang="en-US" u="sng" dirty="0" smtClean="0">
                <a:hlinkClick r:id="rId2"/>
              </a:rPr>
              <a:t>largest, most expensive project</a:t>
            </a:r>
            <a:r>
              <a:rPr lang="en-US" dirty="0" smtClean="0"/>
              <a:t> in space exploration history.</a:t>
            </a:r>
          </a:p>
          <a:p>
            <a:r>
              <a:rPr lang="en-US" dirty="0" smtClean="0"/>
              <a:t>The biggest part of the project (called the </a:t>
            </a:r>
            <a:r>
              <a:rPr lang="en-US" dirty="0" err="1" smtClean="0"/>
              <a:t>Buran</a:t>
            </a:r>
            <a:r>
              <a:rPr lang="en-US" dirty="0" smtClean="0"/>
              <a:t> program) were its space shuttles, which were built in secret from designs the Soviet secret police </a:t>
            </a:r>
            <a:r>
              <a:rPr lang="en-US" u="sng" dirty="0" smtClean="0">
                <a:hlinkClick r:id="rId3"/>
              </a:rPr>
              <a:t>stole</a:t>
            </a:r>
            <a:r>
              <a:rPr lang="en-US" dirty="0" smtClean="0"/>
              <a:t> from NASA.</a:t>
            </a:r>
          </a:p>
          <a:p>
            <a:r>
              <a:rPr lang="en-US" dirty="0" smtClean="0"/>
              <a:t>The Soviets invested </a:t>
            </a:r>
            <a:r>
              <a:rPr lang="en-US" u="sng" dirty="0" smtClean="0">
                <a:hlinkClick r:id="rId4"/>
              </a:rPr>
              <a:t>billions</a:t>
            </a:r>
            <a:r>
              <a:rPr lang="en-US" dirty="0" smtClean="0"/>
              <a:t> on the project, which was terminated in 1993 after only one shuttle launch. The sites where the shuttles were laid to rest have since been completely abandoned.</a:t>
            </a:r>
          </a:p>
          <a:p>
            <a:r>
              <a:rPr lang="en-US" dirty="0" smtClean="0"/>
              <a:t>If this shuttle program only became publicly known in the last couple of years, imagine what secrets have yet to come to light? For example, every industrialized nation on earth has been studying viruses and bacteria since the 1960’s~1970’s. It’s not much of a stretch to imagine someone has figured out how to aerosolize a lethal bug or at least bind them to microscopic carrier particles such that a widespread </a:t>
            </a:r>
            <a:r>
              <a:rPr lang="en-US" dirty="0" smtClean="0"/>
              <a:t>biological attack </a:t>
            </a:r>
            <a:r>
              <a:rPr lang="en-US" dirty="0" smtClean="0"/>
              <a:t>is now possible. Isn’t it possible that someone could get angry enough to use such a weapon, if they have access to it?</a:t>
            </a:r>
          </a:p>
          <a:p>
            <a:pPr>
              <a:buNone/>
            </a:pPr>
            <a:endParaRPr lang="en-US" dirty="0" smtClean="0"/>
          </a:p>
          <a:p>
            <a:endParaRPr lang="en-US" dirty="0" smtClean="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owillden\Desktop\EMP Presentation\sHuttle 1.jpg"/>
          <p:cNvPicPr>
            <a:picLocks noGrp="1" noChangeAspect="1" noChangeArrowheads="1"/>
          </p:cNvPicPr>
          <p:nvPr>
            <p:ph idx="1"/>
          </p:nvPr>
        </p:nvPicPr>
        <p:blipFill>
          <a:blip r:embed="rId2" cstate="email"/>
          <a:srcRect/>
          <a:stretch>
            <a:fillRect/>
          </a:stretch>
        </p:blipFill>
        <p:spPr bwMode="auto">
          <a:xfrm>
            <a:off x="4499992" y="188640"/>
            <a:ext cx="3400418" cy="2553147"/>
          </a:xfrm>
          <a:prstGeom prst="rect">
            <a:avLst/>
          </a:prstGeom>
          <a:noFill/>
        </p:spPr>
      </p:pic>
      <p:pic>
        <p:nvPicPr>
          <p:cNvPr id="1028" name="Picture 4" descr="C:\Users\mowillden\Desktop\EMP Presentation\Shuttle 2.jpg"/>
          <p:cNvPicPr>
            <a:picLocks noChangeAspect="1" noChangeArrowheads="1"/>
          </p:cNvPicPr>
          <p:nvPr/>
        </p:nvPicPr>
        <p:blipFill>
          <a:blip r:embed="rId3" cstate="email"/>
          <a:srcRect/>
          <a:stretch>
            <a:fillRect/>
          </a:stretch>
        </p:blipFill>
        <p:spPr bwMode="auto">
          <a:xfrm>
            <a:off x="827584" y="116632"/>
            <a:ext cx="3528392" cy="2649235"/>
          </a:xfrm>
          <a:prstGeom prst="rect">
            <a:avLst/>
          </a:prstGeom>
          <a:noFill/>
        </p:spPr>
      </p:pic>
      <p:pic>
        <p:nvPicPr>
          <p:cNvPr id="1029" name="Picture 5" descr="C:\Users\mowillden\Desktop\EMP Presentation\Shuttle 16.jpg"/>
          <p:cNvPicPr>
            <a:picLocks noChangeAspect="1" noChangeArrowheads="1"/>
          </p:cNvPicPr>
          <p:nvPr/>
        </p:nvPicPr>
        <p:blipFill>
          <a:blip r:embed="rId4" cstate="email"/>
          <a:srcRect/>
          <a:stretch>
            <a:fillRect/>
          </a:stretch>
        </p:blipFill>
        <p:spPr bwMode="auto">
          <a:xfrm>
            <a:off x="539552" y="3068960"/>
            <a:ext cx="3648201" cy="2677370"/>
          </a:xfrm>
          <a:prstGeom prst="rect">
            <a:avLst/>
          </a:prstGeom>
          <a:noFill/>
        </p:spPr>
      </p:pic>
      <p:pic>
        <p:nvPicPr>
          <p:cNvPr id="1030" name="Picture 6" descr="C:\Users\mowillden\Desktop\EMP Presentation\Shuttle 8b.jpg"/>
          <p:cNvPicPr>
            <a:picLocks noChangeAspect="1" noChangeArrowheads="1"/>
          </p:cNvPicPr>
          <p:nvPr/>
        </p:nvPicPr>
        <p:blipFill>
          <a:blip r:embed="rId5" cstate="email"/>
          <a:srcRect/>
          <a:stretch>
            <a:fillRect/>
          </a:stretch>
        </p:blipFill>
        <p:spPr bwMode="auto">
          <a:xfrm>
            <a:off x="4355976" y="2852936"/>
            <a:ext cx="4276437" cy="32108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to put Nukes in space</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the entire lifespan of the US Shuttle program, we had 135 launches which included satellite launches, resupply missions, ISS construction module launches, and classified-objective flights. During the decade of the 1980’s alone, Russia had over 700 orbital launches, many of these with rocket payloads not much smaller than our space shuttle. That’s a LOT of payload capacity going into space!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Cowboys</a:t>
            </a:r>
            <a:endParaRPr lang="en-US" dirty="0"/>
          </a:p>
        </p:txBody>
      </p:sp>
      <p:sp>
        <p:nvSpPr>
          <p:cNvPr id="3" name="Content Placeholder 2"/>
          <p:cNvSpPr>
            <a:spLocks noGrp="1"/>
          </p:cNvSpPr>
          <p:nvPr>
            <p:ph idx="1"/>
          </p:nvPr>
        </p:nvSpPr>
        <p:spPr>
          <a:xfrm>
            <a:off x="467544" y="1196752"/>
            <a:ext cx="8229600" cy="5400600"/>
          </a:xfrm>
        </p:spPr>
        <p:txBody>
          <a:bodyPr>
            <a:normAutofit fontScale="70000" lnSpcReduction="20000"/>
          </a:bodyPr>
          <a:lstStyle/>
          <a:p>
            <a:r>
              <a:rPr lang="en-US" dirty="0" smtClean="0"/>
              <a:t>The film “Space Cowboys” was intended to be satirical, about Russians stealing US satellite navigation technology and using it to control a nuclear orbital launch platform. Unfortunately this scenario is all too likely.</a:t>
            </a:r>
          </a:p>
          <a:p>
            <a:r>
              <a:rPr lang="en-US" dirty="0" smtClean="0"/>
              <a:t>US countermeasures to an ICBM nuclear strike rely on the assumption that ICBM’s would take nearly 20 minutes to make a suborbital launch, fly half way around the world, and strike US interests. With a launch from space, we could literally have only seconds of warning, especially if launched from a non-</a:t>
            </a:r>
            <a:r>
              <a:rPr lang="en-US" dirty="0" err="1" smtClean="0"/>
              <a:t>geosynch</a:t>
            </a:r>
            <a:r>
              <a:rPr lang="en-US" dirty="0" smtClean="0"/>
              <a:t> orbit of 220 miles and detonated at 20 to 200 miles up. It doesn’t take long to cover 200 miles in space. A simple de-orbit burn will do</a:t>
            </a:r>
            <a:r>
              <a:rPr lang="en-US" dirty="0" smtClean="0"/>
              <a:t>. For that matter, they wouldn’t even have to launch. They could simply detonate the warhead within the satellite housing it. We could literally have zero warning of such an attack.</a:t>
            </a:r>
            <a:endParaRPr lang="en-US" dirty="0" smtClean="0"/>
          </a:p>
          <a:p>
            <a:r>
              <a:rPr lang="en-US" dirty="0" smtClean="0"/>
              <a:t>Military targets which have been hardened, could be eliminated with direct ground burst hits. The rest of the country can be taken out with an air burst. When the lights go out, rioting ensues. With no electricity, how long will our prisons be able to contain 1,000,000+ criminals?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2080" y="764704"/>
            <a:ext cx="3394720" cy="652934"/>
          </a:xfrm>
        </p:spPr>
        <p:txBody>
          <a:bodyPr>
            <a:normAutofit fontScale="90000"/>
          </a:bodyPr>
          <a:lstStyle/>
          <a:p>
            <a:r>
              <a:rPr lang="en-US" dirty="0" smtClean="0"/>
              <a:t>Images Taken from the film (copyrighted)</a:t>
            </a:r>
            <a:endParaRPr lang="en-US" dirty="0"/>
          </a:p>
        </p:txBody>
      </p:sp>
      <p:pic>
        <p:nvPicPr>
          <p:cNvPr id="2050" name="Picture 2" descr="C:\Users\mowillden\Desktop\EMP Presentation\Space Cowboys 2.jpg"/>
          <p:cNvPicPr>
            <a:picLocks noGrp="1" noChangeAspect="1" noChangeArrowheads="1"/>
          </p:cNvPicPr>
          <p:nvPr>
            <p:ph idx="4294967295"/>
          </p:nvPr>
        </p:nvPicPr>
        <p:blipFill>
          <a:blip r:embed="rId2" cstate="email"/>
          <a:srcRect/>
          <a:stretch>
            <a:fillRect/>
          </a:stretch>
        </p:blipFill>
        <p:spPr bwMode="auto">
          <a:xfrm>
            <a:off x="251520" y="188640"/>
            <a:ext cx="4327525" cy="2255837"/>
          </a:xfrm>
          <a:prstGeom prst="rect">
            <a:avLst/>
          </a:prstGeom>
          <a:noFill/>
        </p:spPr>
      </p:pic>
      <p:pic>
        <p:nvPicPr>
          <p:cNvPr id="2051" name="Picture 3" descr="C:\Users\mowillden\Desktop\EMP Presentation\Space Cowboys.jpg"/>
          <p:cNvPicPr>
            <a:picLocks noChangeAspect="1" noChangeArrowheads="1"/>
          </p:cNvPicPr>
          <p:nvPr/>
        </p:nvPicPr>
        <p:blipFill>
          <a:blip r:embed="rId3" cstate="email"/>
          <a:srcRect/>
          <a:stretch>
            <a:fillRect/>
          </a:stretch>
        </p:blipFill>
        <p:spPr bwMode="auto">
          <a:xfrm>
            <a:off x="251520" y="4581128"/>
            <a:ext cx="4271266" cy="2046362"/>
          </a:xfrm>
          <a:prstGeom prst="rect">
            <a:avLst/>
          </a:prstGeom>
          <a:noFill/>
        </p:spPr>
      </p:pic>
      <p:pic>
        <p:nvPicPr>
          <p:cNvPr id="2052" name="Picture 4" descr="C:\Users\mowillden\Desktop\EMP Presentation\space-cowboys-2000-10-g.jpg"/>
          <p:cNvPicPr>
            <a:picLocks noChangeAspect="1" noChangeArrowheads="1"/>
          </p:cNvPicPr>
          <p:nvPr/>
        </p:nvPicPr>
        <p:blipFill>
          <a:blip r:embed="rId4" cstate="email"/>
          <a:srcRect/>
          <a:stretch>
            <a:fillRect/>
          </a:stretch>
        </p:blipFill>
        <p:spPr bwMode="auto">
          <a:xfrm>
            <a:off x="4067944" y="2348880"/>
            <a:ext cx="4830504" cy="22433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3240360" cy="936104"/>
          </a:xfrm>
        </p:spPr>
        <p:txBody>
          <a:bodyPr>
            <a:normAutofit/>
          </a:bodyPr>
          <a:lstStyle/>
          <a:p>
            <a:r>
              <a:rPr lang="en-US" dirty="0" smtClean="0"/>
              <a:t>Nikola Tesla</a:t>
            </a:r>
            <a:endParaRPr lang="en-US" dirty="0"/>
          </a:p>
        </p:txBody>
      </p:sp>
      <p:pic>
        <p:nvPicPr>
          <p:cNvPr id="4" name="Content Placeholder 3" descr="TeslaBulb.jpg"/>
          <p:cNvPicPr>
            <a:picLocks noGrp="1" noChangeAspect="1"/>
          </p:cNvPicPr>
          <p:nvPr>
            <p:ph idx="1"/>
          </p:nvPr>
        </p:nvPicPr>
        <p:blipFill>
          <a:blip r:embed="rId3" cstate="email">
            <a:grayscl/>
          </a:blip>
          <a:stretch>
            <a:fillRect/>
          </a:stretch>
        </p:blipFill>
        <p:spPr>
          <a:xfrm>
            <a:off x="285720" y="1500174"/>
            <a:ext cx="3145536" cy="4005072"/>
          </a:xfrm>
        </p:spPr>
      </p:pic>
      <p:sp>
        <p:nvSpPr>
          <p:cNvPr id="5" name="TextBox 4"/>
          <p:cNvSpPr txBox="1"/>
          <p:nvPr/>
        </p:nvSpPr>
        <p:spPr>
          <a:xfrm>
            <a:off x="3635896" y="404664"/>
            <a:ext cx="4572032" cy="6001643"/>
          </a:xfrm>
          <a:prstGeom prst="rect">
            <a:avLst/>
          </a:prstGeom>
          <a:noFill/>
        </p:spPr>
        <p:txBody>
          <a:bodyPr wrap="square" rtlCol="0">
            <a:spAutoFit/>
          </a:bodyPr>
          <a:lstStyle/>
          <a:p>
            <a:r>
              <a:rPr lang="en-US" sz="1600" dirty="0" smtClean="0"/>
              <a:t>July 10, 1856 – January 7, 1943</a:t>
            </a:r>
          </a:p>
          <a:p>
            <a:endParaRPr lang="en-US" sz="1600" dirty="0" smtClean="0"/>
          </a:p>
          <a:p>
            <a:r>
              <a:rPr lang="en-US" sz="1600" dirty="0" smtClean="0"/>
              <a:t>One of the most brilliant scientific minds in history, several generations ahead of his time. </a:t>
            </a:r>
            <a:r>
              <a:rPr lang="en-US" sz="1600" dirty="0" smtClean="0"/>
              <a:t>An </a:t>
            </a:r>
            <a:r>
              <a:rPr lang="en-US" sz="1600" dirty="0" smtClean="0"/>
              <a:t>Austrian Mechanical and Electrical engineer, Tesla emigrated to the United States and began working as a researcher for Thomas Edison. He developed the first practicable alternating current induction motor but ultimately separated from Edison to push for the advancement of the Alternating Current system of power when Edison fought for the Direct Current system he’d already invested a fortune into.  Tesla developed the modern poly-phase electrical system including induction motors, generators,  and voltage stepping transformers. He went on to create radio communications, an invention that was wrongly credited to Marconi until the supreme court recognized Tesla in the 1940’s.  He is best known for his creation of the impressive Tesla Coil, a high frequency charge pumping device capable of generating millions of volts of electricity at tens of kilohertz. </a:t>
            </a:r>
            <a:r>
              <a:rPr lang="en-US" sz="1600" b="1" i="1" dirty="0" smtClean="0"/>
              <a:t>He very accurately described modern cell phones, in 1925. Multiple generations ahead of his 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78098"/>
          </a:xfrm>
        </p:spPr>
        <p:txBody>
          <a:bodyPr/>
          <a:lstStyle/>
          <a:p>
            <a:r>
              <a:rPr lang="en-US" dirty="0" smtClean="0"/>
              <a:t>Iran’s Nuclear Program</a:t>
            </a:r>
            <a:endParaRPr lang="en-US" dirty="0"/>
          </a:p>
        </p:txBody>
      </p:sp>
      <p:sp>
        <p:nvSpPr>
          <p:cNvPr id="3" name="Content Placeholder 2"/>
          <p:cNvSpPr>
            <a:spLocks noGrp="1"/>
          </p:cNvSpPr>
          <p:nvPr>
            <p:ph idx="1"/>
          </p:nvPr>
        </p:nvSpPr>
        <p:spPr>
          <a:xfrm>
            <a:off x="251520" y="764704"/>
            <a:ext cx="8640960" cy="5904656"/>
          </a:xfrm>
        </p:spPr>
        <p:txBody>
          <a:bodyPr>
            <a:noAutofit/>
          </a:bodyPr>
          <a:lstStyle/>
          <a:p>
            <a:pPr marL="342900" lvl="1" indent="-342900">
              <a:buFont typeface="Arial" pitchFamily="34" charset="0"/>
              <a:buChar char="•"/>
            </a:pPr>
            <a:r>
              <a:rPr lang="en-US" sz="1200" dirty="0" smtClean="0"/>
              <a:t>Iran developed a nuclear program beginning in the 1970’s, securing Uranium enrichment centrifuges. Modern day nuclear reactors all use Thorium because it is dramatically more efficient than Uranium. The only reason to enrich uranium is to create atomic </a:t>
            </a:r>
            <a:r>
              <a:rPr lang="en-US" sz="1200" dirty="0" smtClean="0"/>
              <a:t>weapons! </a:t>
            </a:r>
            <a:r>
              <a:rPr lang="en-US" sz="1200" dirty="0" smtClean="0"/>
              <a:t>Watch the documentary “</a:t>
            </a:r>
            <a:r>
              <a:rPr lang="en-US" sz="1200" dirty="0" err="1" smtClean="0"/>
              <a:t>Iranium</a:t>
            </a:r>
            <a:r>
              <a:rPr lang="en-US" sz="1200" dirty="0" smtClean="0"/>
              <a:t>” if you haven’t already seen it.</a:t>
            </a:r>
          </a:p>
          <a:p>
            <a:pPr marL="342900" lvl="1" indent="-342900">
              <a:buFont typeface="Arial" pitchFamily="34" charset="0"/>
              <a:buChar char="•"/>
            </a:pPr>
            <a:r>
              <a:rPr lang="en-US" sz="1200" dirty="0" smtClean="0"/>
              <a:t>In 2011 Pres Obama directed Sec State John Carey to reach out to Iran, and acknowledge their right to develop and posses nuclear weapons. Since that time, they have been crafting a very bad and very dangerous deal. This deal includes gifting Iran $150 Billion dollars. The purpose of </a:t>
            </a:r>
            <a:r>
              <a:rPr lang="en-US" sz="1200" dirty="0" smtClean="0"/>
              <a:t>US foreign </a:t>
            </a:r>
            <a:r>
              <a:rPr lang="en-US" sz="1200" dirty="0" smtClean="0"/>
              <a:t>aid has always been to push US interests in foreign countries. As such, us foreign aid has always come with strings attached. The money offered to Iran has NO STRINGS ATTACHED. We are literally giving them free money, to spend any way they please. This deal also includes </a:t>
            </a:r>
            <a:r>
              <a:rPr lang="en-US" sz="1200" dirty="0" smtClean="0"/>
              <a:t>the removal of </a:t>
            </a:r>
            <a:r>
              <a:rPr lang="en-US" sz="1200" dirty="0" smtClean="0"/>
              <a:t>embargos from Iran, and granting them permission to develop nuclear weapons within a decade. Their program has been in operation since the 1970’s. It is extremely unlikely that they don’t already have a stockpile of weapons grade materials and </a:t>
            </a:r>
            <a:r>
              <a:rPr lang="en-US" sz="1200" dirty="0" smtClean="0"/>
              <a:t>the </a:t>
            </a:r>
            <a:r>
              <a:rPr lang="en-US" sz="1200" dirty="0" smtClean="0"/>
              <a:t>devices </a:t>
            </a:r>
            <a:r>
              <a:rPr lang="en-US" sz="1200" dirty="0" smtClean="0"/>
              <a:t>to use it with.</a:t>
            </a:r>
          </a:p>
          <a:p>
            <a:r>
              <a:rPr lang="en-US" sz="1200" dirty="0" smtClean="0"/>
              <a:t>Iran has been testing missiles capable of striking targets anywhere in the middle east, including Israel and US Military FOB’s. One of the most recent publicly documented </a:t>
            </a:r>
            <a:r>
              <a:rPr lang="en-US" sz="1200" dirty="0" smtClean="0"/>
              <a:t>tests </a:t>
            </a:r>
            <a:r>
              <a:rPr lang="en-US" sz="1200" dirty="0" smtClean="0"/>
              <a:t>was May 20</a:t>
            </a:r>
            <a:r>
              <a:rPr lang="en-US" sz="1200" baseline="30000" dirty="0" smtClean="0"/>
              <a:t>th</a:t>
            </a:r>
            <a:r>
              <a:rPr lang="en-US" sz="1200" dirty="0" smtClean="0"/>
              <a:t> 2015. There was </a:t>
            </a:r>
            <a:r>
              <a:rPr lang="en-US" sz="1200" dirty="0" smtClean="0"/>
              <a:t>also a </a:t>
            </a:r>
            <a:r>
              <a:rPr lang="en-US" sz="1200" dirty="0" smtClean="0"/>
              <a:t>story of a ballistic missile test taking place a few years ago; the missile test was terminated using a remote self-destruct feature before the missile left Iranian airspace as US assets stood ready to shoot it down </a:t>
            </a:r>
            <a:r>
              <a:rPr lang="en-US" sz="1200" dirty="0" smtClean="0"/>
              <a:t>in the event that</a:t>
            </a:r>
            <a:r>
              <a:rPr lang="en-US" sz="1200" dirty="0" smtClean="0"/>
              <a:t> </a:t>
            </a:r>
            <a:r>
              <a:rPr lang="en-US" sz="1200" dirty="0" smtClean="0"/>
              <a:t>it </a:t>
            </a:r>
            <a:r>
              <a:rPr lang="en-US" sz="1200" dirty="0" smtClean="0"/>
              <a:t>did leave their </a:t>
            </a:r>
            <a:r>
              <a:rPr lang="en-US" sz="1200" dirty="0" smtClean="0"/>
              <a:t>airspace</a:t>
            </a:r>
            <a:r>
              <a:rPr lang="en-US" sz="1200" dirty="0" smtClean="0"/>
              <a:t>. The US has historically watched Iran closely for </a:t>
            </a:r>
            <a:r>
              <a:rPr lang="en-US" sz="1200" dirty="0" err="1" smtClean="0"/>
              <a:t>missle</a:t>
            </a:r>
            <a:r>
              <a:rPr lang="en-US" sz="1200" dirty="0" smtClean="0"/>
              <a:t> launches, a nuclear strike against Israel would therefore hav</a:t>
            </a:r>
            <a:r>
              <a:rPr lang="en-US" sz="1200" dirty="0" smtClean="0"/>
              <a:t>e a high probability of launching from Libya, Syria, or some other terrorist controlled state.</a:t>
            </a:r>
            <a:r>
              <a:rPr lang="en-US" sz="1200" dirty="0" smtClean="0"/>
              <a:t> </a:t>
            </a:r>
            <a:r>
              <a:rPr lang="en-US" sz="1200" dirty="0" smtClean="0"/>
              <a:t>Iranian officials tout that their latest generation of missile is capable of evading enemies’ anti-missile defense system. This may include Israel’s proprietary “Iron Dome” missile defense system: (https://en.wikipedia.org/wiki/Iron_Dome)</a:t>
            </a:r>
          </a:p>
          <a:p>
            <a:r>
              <a:rPr lang="en-US" sz="1200" dirty="0" smtClean="0"/>
              <a:t>Terrorists in Iran and other parts of the middle east regularly renew their philosophical drive to bring about “Death to America” and “Death to Israel”. Iranian officials have stated that Israel will be completely wiped off the map within 25 years, i.e. it will be destroyed </a:t>
            </a:r>
            <a:r>
              <a:rPr lang="en-US" sz="1200" dirty="0" smtClean="0"/>
              <a:t>using</a:t>
            </a:r>
            <a:r>
              <a:rPr lang="en-US" sz="1200" dirty="0" smtClean="0"/>
              <a:t> </a:t>
            </a:r>
            <a:r>
              <a:rPr lang="en-US" sz="1200" dirty="0" smtClean="0"/>
              <a:t>nuclear attacks by </a:t>
            </a:r>
            <a:r>
              <a:rPr lang="en-US" sz="1200" dirty="0" smtClean="0"/>
              <a:t>2040, while spreading radioactive debris around the world in a nuclear winter.</a:t>
            </a:r>
            <a:endParaRPr lang="en-US" sz="1200" dirty="0" smtClean="0"/>
          </a:p>
          <a:p>
            <a:r>
              <a:rPr lang="en-US" sz="1200" dirty="0" smtClean="0"/>
              <a:t>Pressuring of inspectors; Inspections of Iran’s nuclear facilities require giving Iranian officials a 24 day advance warning notice before inspections can take place.</a:t>
            </a:r>
          </a:p>
          <a:p>
            <a:r>
              <a:rPr lang="en-US" sz="1200" dirty="0" smtClean="0"/>
              <a:t>Presumably the US </a:t>
            </a:r>
            <a:r>
              <a:rPr lang="en-US" sz="1200" dirty="0" smtClean="0"/>
              <a:t>and/or </a:t>
            </a:r>
            <a:r>
              <a:rPr lang="en-US" sz="1200" dirty="0" smtClean="0"/>
              <a:t>Israel, created “STUXNET” the most sophisticated computer virus ever developed. It had the intelligence to attack only computers attached to the specific type of Siemens PLC’s used to control nuclear enrichment centrifuges, causing the centrifuges to tear themselves apart. (</a:t>
            </a:r>
            <a:r>
              <a:rPr lang="en-US" sz="1200" dirty="0" smtClean="0">
                <a:hlinkClick r:id="rId2"/>
              </a:rPr>
              <a:t>https://en.wikipedia.org/wiki/Stuxnet</a:t>
            </a:r>
            <a:r>
              <a:rPr lang="en-US" sz="1200" dirty="0" smtClean="0"/>
              <a:t>)</a:t>
            </a:r>
          </a:p>
          <a:p>
            <a:r>
              <a:rPr lang="en-US" sz="1200" dirty="0" smtClean="0"/>
              <a:t>In short, a nuclear strike against Israel, within our lifetime, is inevitable. This could lead to other nation’s initiating attacks. EMP and Nuclear winter is a very real possibility.</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China’s Space Program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the Clinton administration, there was a news story about several encrypted laptops with classified aerospace information on them that went missing from a government contractor facility (JPL?). Over the next few years China’s space program made up two+ decades of satellite and space exploration progress…</a:t>
            </a:r>
          </a:p>
          <a:p>
            <a:r>
              <a:rPr lang="en-US" dirty="0" smtClean="0"/>
              <a:t>In 2012 NASA had a laptop stolen which contained among other things, control and command codes used for the International Space Station. It is unknown where that information went. But it could easily have been China or Russia, or even to a random hacker who wants to play with the ultimate RC toy!</a:t>
            </a:r>
          </a:p>
          <a:p>
            <a:r>
              <a:rPr lang="en-US" dirty="0" smtClean="0"/>
              <a:t>China </a:t>
            </a:r>
            <a:r>
              <a:rPr lang="en-US" dirty="0" smtClean="0"/>
              <a:t>has been a Nuclear power since their first nuclear test in 1964.</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Korea’s Nuclear Program</a:t>
            </a:r>
            <a:endParaRPr lang="en-US" dirty="0"/>
          </a:p>
        </p:txBody>
      </p:sp>
      <p:sp>
        <p:nvSpPr>
          <p:cNvPr id="3" name="Content Placeholder 2"/>
          <p:cNvSpPr>
            <a:spLocks noGrp="1"/>
          </p:cNvSpPr>
          <p:nvPr>
            <p:ph idx="1"/>
          </p:nvPr>
        </p:nvSpPr>
        <p:spPr/>
        <p:txBody>
          <a:bodyPr/>
          <a:lstStyle/>
          <a:p>
            <a:r>
              <a:rPr lang="en-US" dirty="0" smtClean="0"/>
              <a:t>Several years ago there was a lot of media attention paid to North Korea’s nuclear program. They successfully tested an ICBM Missile Launch platform. We haven’t heard much about it since that time, but indications are strong that they have nuclear weapons, and a leader who isn’t afraid to use them if the situation is advantageous.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Pakistan and India</a:t>
            </a:r>
            <a:endParaRPr lang="en-US" dirty="0"/>
          </a:p>
        </p:txBody>
      </p:sp>
      <p:sp>
        <p:nvSpPr>
          <p:cNvPr id="3" name="Content Placeholder 2"/>
          <p:cNvSpPr>
            <a:spLocks noGrp="1"/>
          </p:cNvSpPr>
          <p:nvPr>
            <p:ph idx="1"/>
          </p:nvPr>
        </p:nvSpPr>
        <p:spPr/>
        <p:txBody>
          <a:bodyPr>
            <a:normAutofit lnSpcReduction="10000"/>
          </a:bodyPr>
          <a:lstStyle/>
          <a:p>
            <a:r>
              <a:rPr lang="en-US" dirty="0" smtClean="0"/>
              <a:t>Both of these countries </a:t>
            </a:r>
            <a:r>
              <a:rPr lang="en-US" dirty="0" smtClean="0"/>
              <a:t>allegedly have </a:t>
            </a:r>
            <a:r>
              <a:rPr lang="en-US" dirty="0" smtClean="0"/>
              <a:t>nuclear arsenals. And both countries HATE each other. If nuclear attacks happen in this country, you can be sure they will break out elsewhere as old rivals settle old scores.</a:t>
            </a:r>
          </a:p>
          <a:p>
            <a:r>
              <a:rPr lang="en-US" dirty="0" smtClean="0"/>
              <a:t>There are rumors that after the soviet union collapsed in 1993, some of their nuclear weapons were stolen and sold on the black market for as little as $50 Million.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Nuclear </a:t>
            </a:r>
            <a:r>
              <a:rPr lang="en-US" dirty="0" smtClean="0"/>
              <a:t>Ground-Burst</a:t>
            </a:r>
            <a:endParaRPr lang="en-US" dirty="0"/>
          </a:p>
        </p:txBody>
      </p:sp>
      <p:sp>
        <p:nvSpPr>
          <p:cNvPr id="3" name="Content Placeholder 2"/>
          <p:cNvSpPr>
            <a:spLocks noGrp="1"/>
          </p:cNvSpPr>
          <p:nvPr>
            <p:ph idx="1"/>
          </p:nvPr>
        </p:nvSpPr>
        <p:spPr>
          <a:xfrm>
            <a:off x="467544" y="836712"/>
            <a:ext cx="8229600" cy="2232248"/>
          </a:xfrm>
        </p:spPr>
        <p:txBody>
          <a:bodyPr>
            <a:normAutofit fontScale="62500" lnSpcReduction="20000"/>
          </a:bodyPr>
          <a:lstStyle/>
          <a:p>
            <a:r>
              <a:rPr lang="en-US" dirty="0" smtClean="0"/>
              <a:t>“Suitcase Nukes”</a:t>
            </a:r>
          </a:p>
          <a:p>
            <a:pPr lvl="1"/>
            <a:r>
              <a:rPr lang="en-US" dirty="0" smtClean="0"/>
              <a:t>Nuclear detonation on a small </a:t>
            </a:r>
            <a:r>
              <a:rPr lang="en-US" dirty="0" smtClean="0"/>
              <a:t>scale</a:t>
            </a:r>
            <a:r>
              <a:rPr lang="en-US" dirty="0" smtClean="0"/>
              <a:t>;</a:t>
            </a:r>
            <a:r>
              <a:rPr lang="en-US" dirty="0" smtClean="0"/>
              <a:t> localized, </a:t>
            </a:r>
            <a:r>
              <a:rPr lang="en-US" dirty="0" smtClean="0"/>
              <a:t>Line-of-Sight effect</a:t>
            </a:r>
          </a:p>
          <a:p>
            <a:pPr lvl="1"/>
            <a:r>
              <a:rPr lang="en-US" dirty="0" smtClean="0"/>
              <a:t>The film “The Manhattan Project”</a:t>
            </a:r>
          </a:p>
          <a:p>
            <a:r>
              <a:rPr lang="en-US" dirty="0" smtClean="0"/>
              <a:t>Sabotage</a:t>
            </a:r>
          </a:p>
          <a:p>
            <a:pPr lvl="1"/>
            <a:r>
              <a:rPr lang="en-US" dirty="0" smtClean="0"/>
              <a:t>We have an extensive nuclear arsenal. There are protections in place, but no physical security is ever 100% assured</a:t>
            </a:r>
            <a:r>
              <a:rPr lang="en-US" dirty="0" smtClean="0"/>
              <a:t>. How much of our classified information has China and Russia stolen in the last few decades?? For the right price, almost anything is possible</a:t>
            </a:r>
            <a:endParaRPr lang="en-US" dirty="0" smtClean="0"/>
          </a:p>
          <a:p>
            <a:endParaRPr lang="en-US" dirty="0"/>
          </a:p>
        </p:txBody>
      </p:sp>
      <p:pic>
        <p:nvPicPr>
          <p:cNvPr id="5122" name="Picture 2" descr="C:\Users\mowillden\Desktop\EMP Presentation\EMP render.jpg"/>
          <p:cNvPicPr>
            <a:picLocks noChangeAspect="1" noChangeArrowheads="1"/>
          </p:cNvPicPr>
          <p:nvPr/>
        </p:nvPicPr>
        <p:blipFill>
          <a:blip r:embed="rId2" cstate="email"/>
          <a:srcRect/>
          <a:stretch>
            <a:fillRect/>
          </a:stretch>
        </p:blipFill>
        <p:spPr bwMode="auto">
          <a:xfrm>
            <a:off x="971600" y="3068960"/>
            <a:ext cx="7169993" cy="356423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War – MAD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Mutually Assured Destruction prevented total nuclear war for the several decades of the “cold war”. </a:t>
            </a:r>
          </a:p>
          <a:p>
            <a:r>
              <a:rPr lang="en-US" dirty="0" smtClean="0"/>
              <a:t>We now face anarchists, people who are legitimately insane, religious extremists, and worse; These are enemies who </a:t>
            </a:r>
            <a:r>
              <a:rPr lang="en-US" dirty="0" smtClean="0"/>
              <a:t>don’t </a:t>
            </a:r>
            <a:r>
              <a:rPr lang="en-US" dirty="0" smtClean="0"/>
              <a:t>see mutually assured destruction as a deterrent, but as a bonus! Dying in the pursuit of their goals is a noble achievement. This makes our enemies far more dangerous than Russia ever was during the cold war.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Conspiracy Theory or Real Possibility? Some stories in the news…</a:t>
            </a:r>
            <a:endParaRPr lang="en-US" dirty="0"/>
          </a:p>
        </p:txBody>
      </p:sp>
      <p:sp>
        <p:nvSpPr>
          <p:cNvPr id="3" name="Content Placeholder 2"/>
          <p:cNvSpPr>
            <a:spLocks noGrp="1"/>
          </p:cNvSpPr>
          <p:nvPr>
            <p:ph idx="1"/>
          </p:nvPr>
        </p:nvSpPr>
        <p:spPr>
          <a:xfrm>
            <a:off x="457200" y="3861048"/>
            <a:ext cx="5194920" cy="2736304"/>
          </a:xfrm>
        </p:spPr>
        <p:txBody>
          <a:bodyPr>
            <a:normAutofit fontScale="47500" lnSpcReduction="20000"/>
          </a:bodyPr>
          <a:lstStyle/>
          <a:p>
            <a:r>
              <a:rPr lang="en-US" dirty="0" smtClean="0"/>
              <a:t>Economic Uncertainty</a:t>
            </a:r>
          </a:p>
          <a:p>
            <a:pPr lvl="1"/>
            <a:r>
              <a:rPr lang="en-US" dirty="0" smtClean="0"/>
              <a:t>Greek Debt Crisis</a:t>
            </a:r>
          </a:p>
          <a:p>
            <a:pPr lvl="2"/>
            <a:r>
              <a:rPr lang="en-US" dirty="0" smtClean="0"/>
              <a:t>July Default on 1.2B EU Debt Payment</a:t>
            </a:r>
          </a:p>
          <a:p>
            <a:pPr lvl="2"/>
            <a:r>
              <a:rPr lang="en-US" dirty="0" smtClean="0"/>
              <a:t>Citizens are limited to $67 daily withdrawals from banks / ATMS in order to curb Hyper-Inflation. This makes preparation all but impossible.</a:t>
            </a:r>
          </a:p>
          <a:p>
            <a:pPr lvl="1"/>
            <a:r>
              <a:rPr lang="en-US" dirty="0" smtClean="0"/>
              <a:t>Printing Money</a:t>
            </a:r>
          </a:p>
          <a:p>
            <a:pPr lvl="2"/>
            <a:r>
              <a:rPr lang="en-US" dirty="0" smtClean="0"/>
              <a:t>During the 2008 crash, Senator Richard Burr (Chairman of the senate intelligence committee) called his wife Brooke and said “Tonight I want you to go to the ATM and I want you to draw out everything it will let you take”.</a:t>
            </a:r>
          </a:p>
          <a:p>
            <a:pPr lvl="2"/>
            <a:r>
              <a:rPr lang="en-US" dirty="0" smtClean="0"/>
              <a:t>At the same time, the CEO of PIMCO (Largest mutual fund in the world) was telling his wife “Just go to the ATM. I’m not sure the banks are going to open tomorrow”. She said “you must be kidding” he simply said “No”…</a:t>
            </a:r>
          </a:p>
          <a:p>
            <a:pPr lvl="2"/>
            <a:r>
              <a:rPr lang="en-US" dirty="0" smtClean="0"/>
              <a:t>If an economic collapse happens, it will be global, and it will be considered an act of war initiated by the USA…</a:t>
            </a:r>
          </a:p>
        </p:txBody>
      </p:sp>
      <p:pic>
        <p:nvPicPr>
          <p:cNvPr id="5122" name="Picture 2" descr="F:\EMI PPT\Extreme%20Abuse%20of%20Money%20Printing%20Presses%20by%20US%20Government.jpg"/>
          <p:cNvPicPr>
            <a:picLocks noChangeAspect="1" noChangeArrowheads="1"/>
          </p:cNvPicPr>
          <p:nvPr/>
        </p:nvPicPr>
        <p:blipFill>
          <a:blip r:embed="rId2" cstate="email"/>
          <a:srcRect/>
          <a:stretch>
            <a:fillRect/>
          </a:stretch>
        </p:blipFill>
        <p:spPr bwMode="auto">
          <a:xfrm>
            <a:off x="5724128" y="3933056"/>
            <a:ext cx="3106316" cy="2553392"/>
          </a:xfrm>
          <a:prstGeom prst="rect">
            <a:avLst/>
          </a:prstGeom>
          <a:noFill/>
        </p:spPr>
      </p:pic>
      <p:sp>
        <p:nvSpPr>
          <p:cNvPr id="5" name="Content Placeholder 2"/>
          <p:cNvSpPr txBox="1">
            <a:spLocks/>
          </p:cNvSpPr>
          <p:nvPr/>
        </p:nvSpPr>
        <p:spPr>
          <a:xfrm>
            <a:off x="467544" y="1196752"/>
            <a:ext cx="8496944" cy="2808312"/>
          </a:xfrm>
          <a:prstGeom prst="rect">
            <a:avLst/>
          </a:prstGeom>
        </p:spPr>
        <p:txBody>
          <a:bodyPr vert="horz" lIns="91440" tIns="45720" rIns="91440" bIns="45720" rtlCol="0">
            <a:normAutofit fontScale="77500" lnSpcReduction="20000"/>
          </a:bodyPr>
          <a:lstStyle/>
          <a:p>
            <a:pPr>
              <a:buFont typeface="Arial" pitchFamily="34" charset="0"/>
              <a:buChar char="•"/>
            </a:pPr>
            <a:r>
              <a:rPr lang="en-US" dirty="0" smtClean="0"/>
              <a:t>Syrian Christian Refugees – Told to get out of the country. “If you don’t get out, </a:t>
            </a:r>
            <a:r>
              <a:rPr lang="en-US" dirty="0" smtClean="0"/>
              <a:t>you must convert </a:t>
            </a:r>
            <a:r>
              <a:rPr lang="en-US" dirty="0" smtClean="0"/>
              <a:t>or die”.</a:t>
            </a:r>
          </a:p>
          <a:p>
            <a:pPr>
              <a:buFont typeface="Arial" pitchFamily="34" charset="0"/>
              <a:buChar char="•"/>
            </a:pPr>
            <a:r>
              <a:rPr lang="en-US" dirty="0" smtClean="0"/>
              <a:t>Nuclear Deal with Iran</a:t>
            </a:r>
          </a:p>
          <a:p>
            <a:pPr lvl="1">
              <a:buFont typeface="Arial" pitchFamily="34" charset="0"/>
              <a:buChar char="•"/>
            </a:pPr>
            <a:r>
              <a:rPr lang="en-US" dirty="0" smtClean="0"/>
              <a:t>70% of people in this country oppose this deal. Over 30 states have created legislation to fight Iran at a local level. Congress to vote about giving $150 Billion to Iran to spend any way they wish. </a:t>
            </a:r>
          </a:p>
          <a:p>
            <a:pPr>
              <a:buFont typeface="Arial" pitchFamily="34" charset="0"/>
              <a:buChar char="•"/>
            </a:pPr>
            <a:r>
              <a:rPr lang="en-US" dirty="0" smtClean="0"/>
              <a:t>Race Riots in the streets</a:t>
            </a:r>
          </a:p>
          <a:p>
            <a:pPr lvl="1">
              <a:buFont typeface="Arial" pitchFamily="34" charset="0"/>
              <a:buChar char="•"/>
            </a:pPr>
            <a:r>
              <a:rPr lang="en-US" dirty="0" smtClean="0"/>
              <a:t>Birmingham, Baltimore, Ferguson, Cop Killings, Black Lives Matter</a:t>
            </a:r>
          </a:p>
          <a:p>
            <a:pPr>
              <a:buFont typeface="Arial" pitchFamily="34" charset="0"/>
              <a:buChar char="•"/>
            </a:pPr>
            <a:r>
              <a:rPr lang="en-US" dirty="0" smtClean="0"/>
              <a:t>Crime Stats</a:t>
            </a:r>
          </a:p>
          <a:p>
            <a:pPr lvl="1">
              <a:buFont typeface="Arial" pitchFamily="34" charset="0"/>
              <a:buChar char="•"/>
            </a:pPr>
            <a:r>
              <a:rPr lang="en-US" dirty="0" smtClean="0"/>
              <a:t>We have over 1 million people incarcerated in this country, many of them are violent criminals. How many more people are severely mentally unbalanced, and would be a very real danger to society if they couldn’t get their anti-psychotic meds</a:t>
            </a:r>
            <a:r>
              <a:rPr lang="en-US" dirty="0" smtClean="0"/>
              <a:t>? Could we contain them if the electronic security measures in prisons all stopped working?</a:t>
            </a:r>
            <a:endParaRPr lang="en-US" dirty="0" smtClean="0"/>
          </a:p>
          <a:p>
            <a:pPr lvl="1">
              <a:buFont typeface="Arial" pitchFamily="34" charset="0"/>
              <a:buChar char="•"/>
            </a:pPr>
            <a:r>
              <a:rPr lang="en-US" dirty="0" smtClean="0"/>
              <a:t>In 2011, 865 Semi-trucks were hijacked. A loss of nearly half a billion dollars.</a:t>
            </a:r>
          </a:p>
          <a:p>
            <a:pPr>
              <a:buFont typeface="Arial" pitchFamily="34" charset="0"/>
              <a:buChar char="•"/>
            </a:pPr>
            <a:r>
              <a:rPr lang="en-US" dirty="0" smtClean="0"/>
              <a:t>If all of this is happening while the full rule of law is in effect, how long would it take for things to get REALLY bad if suddenly all the police cars and police radios stopped working? How long would it take crime lords and drug cartels to cross an unguarded border?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off of) The Gold Standard</a:t>
            </a:r>
            <a:endParaRPr lang="en-US" dirty="0"/>
          </a:p>
        </p:txBody>
      </p:sp>
      <p:sp>
        <p:nvSpPr>
          <p:cNvPr id="3" name="Content Placeholder 2"/>
          <p:cNvSpPr>
            <a:spLocks noGrp="1"/>
          </p:cNvSpPr>
          <p:nvPr>
            <p:ph idx="1"/>
          </p:nvPr>
        </p:nvSpPr>
        <p:spPr>
          <a:xfrm>
            <a:off x="457200" y="1268760"/>
            <a:ext cx="8229600" cy="5184576"/>
          </a:xfrm>
        </p:spPr>
        <p:txBody>
          <a:bodyPr>
            <a:normAutofit fontScale="40000" lnSpcReduction="20000"/>
          </a:bodyPr>
          <a:lstStyle/>
          <a:p>
            <a:r>
              <a:rPr lang="en-US" dirty="0" smtClean="0"/>
              <a:t>Starting in the 1959-1969 administration of President </a:t>
            </a:r>
            <a:r>
              <a:rPr lang="en-US" dirty="0" smtClean="0">
                <a:hlinkClick r:id="rId2" tooltip="Charles de Gaulle"/>
              </a:rPr>
              <a:t>Charles de Gaulle</a:t>
            </a:r>
            <a:r>
              <a:rPr lang="en-US" dirty="0" smtClean="0"/>
              <a:t> and continuing until 1970, France reduced its dollar reserves, exchanging them for gold at the official exchange rate, reducing US economic influence. This, along with the fiscal strain of federal expenditures for the </a:t>
            </a:r>
            <a:r>
              <a:rPr lang="en-US" dirty="0" smtClean="0">
                <a:hlinkClick r:id="rId3" tooltip="Vietnam War"/>
              </a:rPr>
              <a:t>Vietnam War</a:t>
            </a:r>
            <a:r>
              <a:rPr lang="en-US" dirty="0" smtClean="0"/>
              <a:t> and persistent balance of payments deficits, led U.S. President </a:t>
            </a:r>
            <a:r>
              <a:rPr lang="en-US" dirty="0" smtClean="0">
                <a:hlinkClick r:id="rId4" tooltip="Richard Nixon"/>
              </a:rPr>
              <a:t>Richard Nixon</a:t>
            </a:r>
            <a:r>
              <a:rPr lang="en-US" dirty="0" smtClean="0"/>
              <a:t> to end international convertibility of the U.S. dollar to gold on August 15, 1971 (the "</a:t>
            </a:r>
            <a:r>
              <a:rPr lang="en-US" dirty="0" smtClean="0">
                <a:hlinkClick r:id="rId5" tooltip="Nixon Shock"/>
              </a:rPr>
              <a:t>Nixon Shock</a:t>
            </a:r>
            <a:r>
              <a:rPr lang="en-US" dirty="0" smtClean="0"/>
              <a:t>").</a:t>
            </a:r>
          </a:p>
          <a:p>
            <a:r>
              <a:rPr lang="en-US" dirty="0" smtClean="0"/>
              <a:t>This was meant to be a temporary measure, with the gold price of the dollar and the official rate of exchanges remaining constant. Revaluing currencies was the main purpose of this plan. No official revaluation or redemption occurred. The dollar subsequently floated. In December 1971, the “</a:t>
            </a:r>
            <a:r>
              <a:rPr lang="en-US" dirty="0" smtClean="0">
                <a:hlinkClick r:id="rId6" tooltip="Smithsonian Agreement"/>
              </a:rPr>
              <a:t>Smithsonian Agreement</a:t>
            </a:r>
            <a:r>
              <a:rPr lang="en-US" dirty="0" smtClean="0"/>
              <a:t>” was reached. In this agreement, the dollar was devalued from $35 per troy ounce of gold to $38. Other countries' currencies appreciated. This was the official price of the dollar, and policies to maintain its value relative to other currencies. However, gold convertibility did not resume. In October 1973, the price was raised to $42.22. Once again, the devaluation was insufficient. Within two weeks of the second devaluation the dollar was left to float. The $42.22 par value was made official in September 1973, long after it had been abandoned in practice. In October 1976, the government officially changed the definition of the dollar; references to gold were removed from statutes. From this point, the international monetary system was made of pure fiat money.</a:t>
            </a:r>
          </a:p>
          <a:p>
            <a:r>
              <a:rPr lang="en-US" dirty="0" smtClean="0"/>
              <a:t>The main advantage of a commodity based currency is stability, and </a:t>
            </a:r>
            <a:r>
              <a:rPr lang="en-US" dirty="0" smtClean="0"/>
              <a:t>difficulty </a:t>
            </a:r>
            <a:r>
              <a:rPr lang="en-US" dirty="0" smtClean="0"/>
              <a:t>for government to manipulate the monetary system. Fiat (paper) currency only has value because everyone agrees that it does. When everyone stops agreeing that paper has value, that currency collapses and becomes worthless forever more. Two examples include the Weimar Republic (1920’s Germany) </a:t>
            </a:r>
            <a:r>
              <a:rPr lang="en-US" dirty="0" smtClean="0"/>
              <a:t>where one report was tha</a:t>
            </a:r>
            <a:r>
              <a:rPr lang="en-US" dirty="0" smtClean="0"/>
              <a:t>t an entire wheelbarrow filled with currency couldn’t buy a loaf of bread, </a:t>
            </a:r>
            <a:r>
              <a:rPr lang="en-US" dirty="0" smtClean="0"/>
              <a:t>and the currency collapse of </a:t>
            </a:r>
            <a:r>
              <a:rPr lang="en-US" dirty="0" smtClean="0"/>
              <a:t>Vietnam (circa 1972). </a:t>
            </a:r>
          </a:p>
          <a:p>
            <a:r>
              <a:rPr lang="en-US" dirty="0" smtClean="0"/>
              <a:t>With the globalization of </a:t>
            </a:r>
            <a:r>
              <a:rPr lang="en-US" dirty="0" smtClean="0"/>
              <a:t>economies that exists today, </a:t>
            </a:r>
            <a:r>
              <a:rPr lang="en-US" dirty="0" smtClean="0"/>
              <a:t>any one countries' collapse could </a:t>
            </a:r>
            <a:r>
              <a:rPr lang="en-US" dirty="0" smtClean="0"/>
              <a:t>bring </a:t>
            </a:r>
            <a:r>
              <a:rPr lang="en-US" dirty="0" smtClean="0"/>
              <a:t>down the whole system. The only way to stop the inevitable is to stop deficit spending, but nobody wants to give up the entitlements they’ve been promised for two generations</a:t>
            </a:r>
            <a:r>
              <a:rPr lang="en-US" dirty="0" smtClean="0"/>
              <a:t>.</a:t>
            </a:r>
          </a:p>
          <a:p>
            <a:r>
              <a:rPr lang="en-US" dirty="0" smtClean="0"/>
              <a:t>The federal reserve has been manipulating the market in every way possible. They’ve set up automatic BUY orders so if the stock market takes a huge dive, the government steps in and starts buying up billions in stocks to stabilize prices and prevent a free-fall. The Fed has been printing money at 5 times the highest previous rate for the past several years (since 2008). The Fed has maintained a key interest rate at 0% since about 2009. they’ve been staving off disaster, but they are running out of ways to manipulate the market. Collapse is not only inevitable, it is being planned for. It was the whole reason behind going off the Gold Standard.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separates sheep from sheep dogs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the worst happens, what will make all the difference?</a:t>
            </a:r>
          </a:p>
          <a:p>
            <a:r>
              <a:rPr lang="en-US" dirty="0" smtClean="0"/>
              <a:t>Communications!</a:t>
            </a:r>
          </a:p>
          <a:p>
            <a:pPr lvl="1"/>
            <a:r>
              <a:rPr lang="en-US" dirty="0" err="1" smtClean="0"/>
              <a:t>Coms</a:t>
            </a:r>
            <a:r>
              <a:rPr lang="en-US" dirty="0" smtClean="0"/>
              <a:t> and intelligence are what separate organized groups from herds of sheep. Communication and information flow is critical to  maintain civilized society (If law enforcement didn’t have communications, how would that hamper their ability to protect the public?) And that’s partly why we participate in amateur radio, to facilitate communications.</a:t>
            </a:r>
          </a:p>
          <a:p>
            <a:r>
              <a:rPr lang="en-US" dirty="0" smtClean="0"/>
              <a:t>What happens when the lights go out and food deliveries to stores and restaurants stops</a:t>
            </a:r>
            <a:r>
              <a:rPr lang="en-US" dirty="0" smtClean="0"/>
              <a:t>…?! Rioting in the streets.</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Equipment that will operate through and survive an EMP event?</a:t>
            </a:r>
            <a:endParaRPr lang="en-US" dirty="0"/>
          </a:p>
        </p:txBody>
      </p:sp>
      <p:sp>
        <p:nvSpPr>
          <p:cNvPr id="3" name="Content Placeholder 2"/>
          <p:cNvSpPr>
            <a:spLocks noGrp="1"/>
          </p:cNvSpPr>
          <p:nvPr>
            <p:ph idx="1"/>
          </p:nvPr>
        </p:nvSpPr>
        <p:spPr/>
        <p:txBody>
          <a:bodyPr/>
          <a:lstStyle/>
          <a:p>
            <a:r>
              <a:rPr lang="en-US" dirty="0" smtClean="0"/>
              <a:t>Commercial equipment is limited</a:t>
            </a:r>
          </a:p>
          <a:p>
            <a:pPr lvl="1"/>
            <a:r>
              <a:rPr lang="en-US" dirty="0" smtClean="0"/>
              <a:t>Base loaded antennas could fry</a:t>
            </a:r>
          </a:p>
          <a:p>
            <a:pPr lvl="1"/>
            <a:r>
              <a:rPr lang="en-US" dirty="0" smtClean="0"/>
              <a:t>Most filtering out there can’t clamp fast enough</a:t>
            </a:r>
          </a:p>
          <a:p>
            <a:r>
              <a:rPr lang="en-US" dirty="0" smtClean="0"/>
              <a:t>Inlet Power Filters</a:t>
            </a:r>
          </a:p>
          <a:p>
            <a:r>
              <a:rPr lang="en-US" dirty="0" smtClean="0"/>
              <a:t>L-3 acquired “</a:t>
            </a:r>
            <a:r>
              <a:rPr lang="en-US" dirty="0" err="1" smtClean="0"/>
              <a:t>Jaycor</a:t>
            </a:r>
            <a:r>
              <a:rPr lang="en-US" dirty="0" smtClean="0"/>
              <a:t>”</a:t>
            </a:r>
          </a:p>
          <a:p>
            <a:pPr lvl="1"/>
            <a:r>
              <a:rPr lang="en-US" dirty="0" smtClean="0"/>
              <a:t>MFG HEMP Enclosures</a:t>
            </a:r>
          </a:p>
          <a:p>
            <a:pPr>
              <a:buNone/>
            </a:pPr>
            <a:endParaRPr lang="en-US" dirty="0" smtClean="0"/>
          </a:p>
          <a:p>
            <a:pPr lvl="1"/>
            <a:endParaRPr lang="en-US" dirty="0"/>
          </a:p>
        </p:txBody>
      </p:sp>
      <p:pic>
        <p:nvPicPr>
          <p:cNvPr id="4098" name="Picture 2" descr="F:\EMI PPT\filters_main_img_530x406_copy.gif"/>
          <p:cNvPicPr>
            <a:picLocks noChangeAspect="1" noChangeArrowheads="1"/>
          </p:cNvPicPr>
          <p:nvPr/>
        </p:nvPicPr>
        <p:blipFill>
          <a:blip r:embed="rId2" cstate="email"/>
          <a:srcRect/>
          <a:stretch>
            <a:fillRect/>
          </a:stretch>
        </p:blipFill>
        <p:spPr bwMode="auto">
          <a:xfrm>
            <a:off x="3844230" y="2990850"/>
            <a:ext cx="5048250" cy="38671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857232"/>
          </a:xfrm>
        </p:spPr>
        <p:txBody>
          <a:bodyPr>
            <a:normAutofit/>
          </a:bodyPr>
          <a:lstStyle/>
          <a:p>
            <a:r>
              <a:rPr lang="en-US" sz="3200" dirty="0" smtClean="0"/>
              <a:t>A Great (NOT-SO) Academic Resource…</a:t>
            </a:r>
            <a:endParaRPr lang="en-US" sz="3200" dirty="0"/>
          </a:p>
        </p:txBody>
      </p:sp>
      <p:pic>
        <p:nvPicPr>
          <p:cNvPr id="2050" name="Picture 2"/>
          <p:cNvPicPr>
            <a:picLocks noGrp="1" noChangeAspect="1" noChangeArrowheads="1"/>
          </p:cNvPicPr>
          <p:nvPr>
            <p:ph idx="1"/>
          </p:nvPr>
        </p:nvPicPr>
        <p:blipFill>
          <a:blip r:embed="rId3" cstate="email"/>
          <a:srcRect/>
          <a:stretch>
            <a:fillRect/>
          </a:stretch>
        </p:blipFill>
        <p:spPr bwMode="auto">
          <a:xfrm>
            <a:off x="357158" y="714356"/>
            <a:ext cx="8358246" cy="580114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things into perspective: </a:t>
            </a:r>
            <a:br>
              <a:rPr lang="en-US" dirty="0" smtClean="0"/>
            </a:br>
            <a:r>
              <a:rPr lang="en-US" dirty="0" smtClean="0"/>
              <a:t>Field Strength And Units of Measure</a:t>
            </a:r>
            <a:endParaRPr lang="en-US" dirty="0"/>
          </a:p>
        </p:txBody>
      </p:sp>
      <p:sp>
        <p:nvSpPr>
          <p:cNvPr id="5" name="TextBox 4"/>
          <p:cNvSpPr txBox="1"/>
          <p:nvPr/>
        </p:nvSpPr>
        <p:spPr>
          <a:xfrm>
            <a:off x="4071934" y="1785926"/>
            <a:ext cx="3689472" cy="1477328"/>
          </a:xfrm>
          <a:prstGeom prst="rect">
            <a:avLst/>
          </a:prstGeom>
          <a:noFill/>
        </p:spPr>
        <p:txBody>
          <a:bodyPr wrap="none" rtlCol="0">
            <a:spAutoFit/>
          </a:bodyPr>
          <a:lstStyle/>
          <a:p>
            <a:pPr algn="ctr"/>
            <a:r>
              <a:rPr lang="en-US" dirty="0" smtClean="0"/>
              <a:t>Power Density is measured in: W/m²</a:t>
            </a:r>
          </a:p>
          <a:p>
            <a:pPr algn="ctr"/>
            <a:r>
              <a:rPr lang="en-US" dirty="0" smtClean="0"/>
              <a:t>Field Strength is measured in: V/m</a:t>
            </a:r>
          </a:p>
          <a:p>
            <a:pPr algn="ctr"/>
            <a:r>
              <a:rPr lang="en-US" dirty="0" smtClean="0"/>
              <a:t>Noise Level is measured in: </a:t>
            </a:r>
            <a:r>
              <a:rPr lang="en-US" dirty="0" err="1" smtClean="0"/>
              <a:t>dBμV</a:t>
            </a:r>
            <a:r>
              <a:rPr lang="en-US" dirty="0" smtClean="0"/>
              <a:t>/m</a:t>
            </a:r>
          </a:p>
          <a:p>
            <a:pPr algn="ctr"/>
            <a:endParaRPr lang="en-US" dirty="0" smtClean="0"/>
          </a:p>
          <a:p>
            <a:pPr algn="ctr"/>
            <a:r>
              <a:rPr lang="en-US" dirty="0" smtClean="0"/>
              <a:t>What does that mean?</a:t>
            </a:r>
          </a:p>
        </p:txBody>
      </p:sp>
      <p:sp>
        <p:nvSpPr>
          <p:cNvPr id="6" name="TextBox 5"/>
          <p:cNvSpPr txBox="1"/>
          <p:nvPr/>
        </p:nvSpPr>
        <p:spPr>
          <a:xfrm>
            <a:off x="3428992" y="3500438"/>
            <a:ext cx="4786346" cy="3231654"/>
          </a:xfrm>
          <a:prstGeom prst="rect">
            <a:avLst/>
          </a:prstGeom>
          <a:noFill/>
        </p:spPr>
        <p:txBody>
          <a:bodyPr wrap="square" rtlCol="0">
            <a:spAutoFit/>
          </a:bodyPr>
          <a:lstStyle/>
          <a:p>
            <a:r>
              <a:rPr lang="en-US" sz="1200" dirty="0" smtClean="0"/>
              <a:t>If an RF point-source (A) is radiating uniformly, then an imaginary sphere  can be visualized about this point and the power density on the surface of the sphere is measured in Watts per square meter. To convert a given power density to a field strength:</a:t>
            </a:r>
          </a:p>
          <a:p>
            <a:endParaRPr lang="en-US" sz="1200" dirty="0" smtClean="0"/>
          </a:p>
          <a:p>
            <a:r>
              <a:rPr lang="en-US" sz="1200" dirty="0" smtClean="0"/>
              <a:t>	P=P(radiated)/4</a:t>
            </a:r>
            <a:r>
              <a:rPr lang="el-GR" sz="1200" dirty="0" smtClean="0"/>
              <a:t>π</a:t>
            </a:r>
            <a:r>
              <a:rPr lang="en-US" sz="1200" dirty="0" smtClean="0"/>
              <a:t>r²      And  	  V=√PR 	</a:t>
            </a:r>
          </a:p>
          <a:p>
            <a:endParaRPr lang="en-US" sz="1200" dirty="0" smtClean="0"/>
          </a:p>
          <a:p>
            <a:r>
              <a:rPr lang="en-US" sz="1200" dirty="0" smtClean="0"/>
              <a:t>Where V is the field strength in V/m, P is the power density in W/m² and R is the resistance of free space (377</a:t>
            </a:r>
            <a:r>
              <a:rPr lang="el-GR" sz="1200" dirty="0" smtClean="0"/>
              <a:t>Ω</a:t>
            </a:r>
            <a:r>
              <a:rPr lang="en-US" sz="1200" dirty="0" smtClean="0"/>
              <a:t>/m).  This means that a transmitter radiating 10 watts, at a distance of 30 meters, has a power density of 8.84 x 10^-4 w/m and a field strength of 0.577 V/m. </a:t>
            </a:r>
            <a:r>
              <a:rPr lang="en-US" sz="1200" dirty="0" smtClean="0">
                <a:solidFill>
                  <a:srgbClr val="FF0000"/>
                </a:solidFill>
              </a:rPr>
              <a:t>At half the distance (15 meters) The same transmitter has a power density of </a:t>
            </a:r>
            <a:r>
              <a:rPr lang="en-US" sz="1200" dirty="0" err="1" smtClean="0">
                <a:solidFill>
                  <a:srgbClr val="FF0000"/>
                </a:solidFill>
              </a:rPr>
              <a:t>X.xx</a:t>
            </a:r>
            <a:r>
              <a:rPr lang="en-US" sz="1200" dirty="0" smtClean="0">
                <a:solidFill>
                  <a:srgbClr val="FF0000"/>
                </a:solidFill>
              </a:rPr>
              <a:t> * 10^-3w/m and a field strength of X.XX V/m. this is 16 times the power level and is due to the radial diffusion of </a:t>
            </a:r>
            <a:r>
              <a:rPr lang="en-US" sz="1200" dirty="0" err="1" smtClean="0">
                <a:solidFill>
                  <a:srgbClr val="FF0000"/>
                </a:solidFill>
              </a:rPr>
              <a:t>engery</a:t>
            </a:r>
            <a:r>
              <a:rPr lang="en-US" sz="1200" dirty="0" smtClean="0">
                <a:solidFill>
                  <a:srgbClr val="FF0000"/>
                </a:solidFill>
              </a:rPr>
              <a:t> from a point source. Similarly the same source when measured from 60 meters will have a power density of </a:t>
            </a:r>
            <a:r>
              <a:rPr lang="en-US" sz="1200" dirty="0" err="1" smtClean="0">
                <a:solidFill>
                  <a:srgbClr val="FF0000"/>
                </a:solidFill>
              </a:rPr>
              <a:t>X.xx</a:t>
            </a:r>
            <a:r>
              <a:rPr lang="en-US" sz="1200" dirty="0" smtClean="0">
                <a:solidFill>
                  <a:srgbClr val="FF0000"/>
                </a:solidFill>
              </a:rPr>
              <a:t> * 10^-3w/m and a field strength of X.XX V/m. This is 1/16</a:t>
            </a:r>
            <a:r>
              <a:rPr lang="en-US" sz="1200" baseline="30000" dirty="0" smtClean="0">
                <a:solidFill>
                  <a:srgbClr val="FF0000"/>
                </a:solidFill>
              </a:rPr>
              <a:t>th</a:t>
            </a:r>
            <a:r>
              <a:rPr lang="en-US" sz="1200" dirty="0" smtClean="0">
                <a:solidFill>
                  <a:srgbClr val="FF0000"/>
                </a:solidFill>
              </a:rPr>
              <a:t> the power at 30 meters. </a:t>
            </a:r>
            <a:endParaRPr lang="en-US" sz="1200" dirty="0">
              <a:solidFill>
                <a:srgbClr val="FF0000"/>
              </a:solidFill>
            </a:endParaRPr>
          </a:p>
        </p:txBody>
      </p:sp>
      <p:pic>
        <p:nvPicPr>
          <p:cNvPr id="35841" name="Picture 1"/>
          <p:cNvPicPr>
            <a:picLocks noGrp="1" noChangeAspect="1" noChangeArrowheads="1"/>
          </p:cNvPicPr>
          <p:nvPr>
            <p:ph idx="1"/>
          </p:nvPr>
        </p:nvPicPr>
        <p:blipFill>
          <a:blip r:embed="rId3" cstate="email"/>
          <a:srcRect/>
          <a:stretch>
            <a:fillRect/>
          </a:stretch>
        </p:blipFill>
        <p:spPr bwMode="auto">
          <a:xfrm>
            <a:off x="500034" y="1714488"/>
            <a:ext cx="2437630" cy="2590665"/>
          </a:xfrm>
          <a:prstGeom prst="rect">
            <a:avLst/>
          </a:prstGeom>
          <a:noFill/>
          <a:ln w="9525">
            <a:noFill/>
            <a:miter lim="800000"/>
            <a:headEnd/>
            <a:tailEnd/>
          </a:ln>
        </p:spPr>
      </p:pic>
      <p:sp>
        <p:nvSpPr>
          <p:cNvPr id="7" name="TextBox 6"/>
          <p:cNvSpPr txBox="1"/>
          <p:nvPr/>
        </p:nvSpPr>
        <p:spPr>
          <a:xfrm>
            <a:off x="1000100" y="4143380"/>
            <a:ext cx="1425390" cy="215444"/>
          </a:xfrm>
          <a:prstGeom prst="rect">
            <a:avLst/>
          </a:prstGeom>
          <a:noFill/>
        </p:spPr>
        <p:txBody>
          <a:bodyPr wrap="none" rtlCol="0">
            <a:spAutoFit/>
          </a:bodyPr>
          <a:lstStyle/>
          <a:p>
            <a:r>
              <a:rPr lang="en-US" sz="800" dirty="0" smtClean="0"/>
              <a:t>*Surface are of a sphere: 4</a:t>
            </a:r>
            <a:r>
              <a:rPr lang="el-GR" sz="800" dirty="0" smtClean="0"/>
              <a:t>π</a:t>
            </a:r>
            <a:r>
              <a:rPr lang="en-US" sz="800" dirty="0" smtClean="0"/>
              <a:t>r²</a:t>
            </a:r>
            <a:endParaRPr lang="en-US"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04056"/>
          </a:xfrm>
        </p:spPr>
        <p:txBody>
          <a:bodyPr>
            <a:normAutofit fontScale="90000"/>
          </a:bodyPr>
          <a:lstStyle/>
          <a:p>
            <a:r>
              <a:rPr lang="en-US" dirty="0" smtClean="0"/>
              <a:t>RF Power Reference Chart</a:t>
            </a:r>
            <a:endParaRPr lang="en-US" dirty="0"/>
          </a:p>
        </p:txBody>
      </p:sp>
      <p:graphicFrame>
        <p:nvGraphicFramePr>
          <p:cNvPr id="5" name="Table 4"/>
          <p:cNvGraphicFramePr>
            <a:graphicFrameLocks noGrp="1"/>
          </p:cNvGraphicFramePr>
          <p:nvPr/>
        </p:nvGraphicFramePr>
        <p:xfrm>
          <a:off x="4499992" y="620688"/>
          <a:ext cx="4392488" cy="6074288"/>
        </p:xfrm>
        <a:graphic>
          <a:graphicData uri="http://schemas.openxmlformats.org/drawingml/2006/table">
            <a:tbl>
              <a:tblPr/>
              <a:tblGrid>
                <a:gridCol w="432048"/>
                <a:gridCol w="671736"/>
                <a:gridCol w="3288704"/>
              </a:tblGrid>
              <a:tr h="133779">
                <a:tc>
                  <a:txBody>
                    <a:bodyPr/>
                    <a:lstStyle/>
                    <a:p>
                      <a:pPr algn="ctr" fontAlgn="ctr"/>
                      <a:r>
                        <a:rPr lang="en-US" sz="800" b="1" i="0" u="none" strike="noStrike" dirty="0">
                          <a:solidFill>
                            <a:srgbClr val="000000"/>
                          </a:solidFill>
                          <a:latin typeface="Calibri"/>
                        </a:rPr>
                        <a:t>Power level</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Calibri"/>
                        </a:rPr>
                        <a:t>Power</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Calibri"/>
                        </a:rPr>
                        <a:t>Notes</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ctr"/>
                      <a:r>
                        <a:rPr lang="en-US" sz="800" b="0" i="0" u="none" strike="noStrike" dirty="0">
                          <a:solidFill>
                            <a:srgbClr val="000000"/>
                          </a:solidFill>
                          <a:latin typeface="Calibri"/>
                        </a:rPr>
                        <a:t>103 </a:t>
                      </a:r>
                      <a:r>
                        <a:rPr lang="en-US" sz="800" b="0" i="0" u="none" strike="noStrike" dirty="0" err="1">
                          <a:solidFill>
                            <a:srgbClr val="000000"/>
                          </a:solidFill>
                          <a:latin typeface="Calibri"/>
                        </a:rPr>
                        <a:t>dBm</a:t>
                      </a:r>
                      <a:endParaRPr lang="en-US" sz="800" b="0" i="0" u="none" strike="noStrike" dirty="0">
                        <a:solidFill>
                          <a:srgbClr val="000000"/>
                        </a:solidFill>
                        <a:latin typeface="Calibri"/>
                      </a:endParaRP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latin typeface="Calibri"/>
                        </a:rPr>
                        <a:t>20 MW</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latin typeface="Calibri"/>
                        </a:rPr>
                        <a:t>Roughly equates to 50,000 Volt / meter electric field generated by an EMP event (estimated)</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dirty="0">
                          <a:solidFill>
                            <a:srgbClr val="000000"/>
                          </a:solidFill>
                          <a:latin typeface="Calibri"/>
                        </a:rPr>
                        <a:t>80 </a:t>
                      </a:r>
                      <a:r>
                        <a:rPr lang="en-US" sz="800" b="0" i="0" u="none" strike="noStrike" dirty="0" err="1">
                          <a:solidFill>
                            <a:srgbClr val="000000"/>
                          </a:solidFill>
                          <a:latin typeface="Calibri"/>
                        </a:rPr>
                        <a:t>dBm</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100 kW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Typical transmission power of FM radio station with 50-kilometre (31 mi) range</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dirty="0" smtClean="0">
                          <a:solidFill>
                            <a:srgbClr val="000000"/>
                          </a:solidFill>
                          <a:latin typeface="Calibri"/>
                        </a:rPr>
                        <a:t>77 </a:t>
                      </a:r>
                      <a:r>
                        <a:rPr lang="en-US" sz="800" b="0" i="0" u="none" strike="noStrike" dirty="0" err="1" smtClean="0">
                          <a:solidFill>
                            <a:srgbClr val="000000"/>
                          </a:solidFill>
                          <a:latin typeface="Calibri"/>
                        </a:rPr>
                        <a:t>dBm</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50 kW</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smtClean="0">
                          <a:solidFill>
                            <a:srgbClr val="000000"/>
                          </a:solidFill>
                          <a:latin typeface="Calibri"/>
                        </a:rPr>
                        <a:t>Typical</a:t>
                      </a:r>
                      <a:r>
                        <a:rPr lang="en-US" sz="800" b="0" i="0" u="none" strike="noStrike" baseline="0" dirty="0" smtClean="0">
                          <a:solidFill>
                            <a:srgbClr val="000000"/>
                          </a:solidFill>
                          <a:latin typeface="Calibri"/>
                        </a:rPr>
                        <a:t> transmission power of a Clear Channel AM Radio station (KSL)</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41">
                <a:tc>
                  <a:txBody>
                    <a:bodyPr/>
                    <a:lstStyle/>
                    <a:p>
                      <a:pPr algn="l" fontAlgn="b"/>
                      <a:r>
                        <a:rPr lang="en-US" sz="800" b="0" i="0" u="none" strike="noStrike" dirty="0">
                          <a:solidFill>
                            <a:srgbClr val="000000"/>
                          </a:solidFill>
                          <a:latin typeface="Calibri"/>
                        </a:rPr>
                        <a:t>62 </a:t>
                      </a:r>
                      <a:r>
                        <a:rPr lang="en-US" sz="800" b="0" i="0" u="none" strike="noStrike" dirty="0" err="1">
                          <a:solidFill>
                            <a:srgbClr val="000000"/>
                          </a:solidFill>
                          <a:latin typeface="Calibri"/>
                        </a:rPr>
                        <a:t>dBm</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1.588 kW = 1,588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1500 W is the maximum legal power output of a U.S. ham radio station.</a:t>
                      </a:r>
                      <a:r>
                        <a:rPr lang="en-US" sz="800" b="0" i="0" u="none" strike="noStrike" baseline="30000">
                          <a:solidFill>
                            <a:srgbClr val="000000"/>
                          </a:solidFill>
                          <a:latin typeface="Calibri"/>
                        </a:rPr>
                        <a:t>[</a:t>
                      </a:r>
                      <a:r>
                        <a:rPr lang="en-US" sz="800" b="0" i="0" u="none" strike="noStrike">
                          <a:solidFill>
                            <a:srgbClr val="000000"/>
                          </a:solidFill>
                          <a:latin typeface="Calibri"/>
                        </a:rPr>
                        <a:t>3]</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41">
                <a:tc>
                  <a:txBody>
                    <a:bodyPr/>
                    <a:lstStyle/>
                    <a:p>
                      <a:pPr algn="l" fontAlgn="b"/>
                      <a:r>
                        <a:rPr lang="en-US" sz="800" b="0" i="0" u="none" strike="noStrike">
                          <a:solidFill>
                            <a:srgbClr val="000000"/>
                          </a:solidFill>
                          <a:latin typeface="Calibri"/>
                        </a:rPr>
                        <a:t>60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 kW = 1,000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dirty="0">
                          <a:solidFill>
                            <a:srgbClr val="0000FF"/>
                          </a:solidFill>
                          <a:latin typeface="Calibri"/>
                          <a:hlinkClick r:id="rId2" tooltip="Microwave oven"/>
                        </a:rPr>
                        <a:t>Typical combined radiated RF power of microwave oven elements</a:t>
                      </a:r>
                      <a:endParaRPr lang="en-US" sz="800" b="0" i="0" u="sng" strike="noStrike" dirty="0">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rowSpan="2">
                  <a:txBody>
                    <a:bodyPr/>
                    <a:lstStyle/>
                    <a:p>
                      <a:pPr algn="l" fontAlgn="b"/>
                      <a:r>
                        <a:rPr lang="en-US" sz="800" b="0" i="0" u="none" strike="noStrike">
                          <a:solidFill>
                            <a:srgbClr val="000000"/>
                          </a:solidFill>
                          <a:latin typeface="Calibri"/>
                        </a:rPr>
                        <a:t>50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US" sz="800" b="0" i="0" u="none" strike="noStrike">
                          <a:solidFill>
                            <a:srgbClr val="000000"/>
                          </a:solidFill>
                          <a:latin typeface="Calibri"/>
                        </a:rPr>
                        <a:t>100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3" tooltip="Black-body radiation"/>
                        </a:rPr>
                        <a:t>Typical thermal radiation emitted by a human body</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vMerge="1">
                  <a:txBody>
                    <a:bodyPr/>
                    <a:lstStyle/>
                    <a:p>
                      <a:endParaRPr lang="en-US"/>
                    </a:p>
                  </a:txBody>
                  <a:tcPr/>
                </a:tc>
                <a:tc vMerge="1">
                  <a:txBody>
                    <a:bodyPr/>
                    <a:lstStyle/>
                    <a:p>
                      <a:endParaRPr lang="en-US"/>
                    </a:p>
                  </a:txBody>
                  <a:tcPr/>
                </a:tc>
                <a:tc>
                  <a:txBody>
                    <a:bodyPr/>
                    <a:lstStyle/>
                    <a:p>
                      <a:pPr algn="l" fontAlgn="b"/>
                      <a:r>
                        <a:rPr lang="en-US" sz="800" b="0" i="0" u="sng" strike="noStrike">
                          <a:solidFill>
                            <a:srgbClr val="0000FF"/>
                          </a:solidFill>
                          <a:latin typeface="Calibri"/>
                          <a:hlinkClick r:id="rId4" tooltip="High frequency"/>
                        </a:rPr>
                        <a:t>Typical maximum output RF power from a ham radio HF transceiver</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40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5" tooltip="Power Line Carrier"/>
                        </a:rPr>
                        <a:t>Typical PLC (Power Line Carrier) transmit power</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37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5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Typical maximum output RF power from a handheld ham radio VHF/UHF transceiver</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36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4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6" tooltip="Citizens' band radio"/>
                        </a:rPr>
                        <a:t>Typical maximum output power for a Citizens' band radio station (27 MHz) in many countries</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rowSpan="2">
                  <a:txBody>
                    <a:bodyPr/>
                    <a:lstStyle/>
                    <a:p>
                      <a:pPr algn="l" fontAlgn="b"/>
                      <a:r>
                        <a:rPr lang="en-US" sz="800" b="0" i="0" u="none" strike="noStrike">
                          <a:solidFill>
                            <a:srgbClr val="000000"/>
                          </a:solidFill>
                          <a:latin typeface="Calibri"/>
                        </a:rPr>
                        <a:t>33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US" sz="800" b="0" i="0" u="none" strike="noStrike">
                          <a:solidFill>
                            <a:srgbClr val="000000"/>
                          </a:solidFill>
                          <a:latin typeface="Calibri"/>
                        </a:rPr>
                        <a:t>2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Maximum output from a UMTS/3G mobile phone (Power class 1 mobiles)</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latin typeface="Calibri"/>
                        </a:rPr>
                        <a:t>Maximum output from a GSM850/900 mobile phone</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392">
                <a:tc>
                  <a:txBody>
                    <a:bodyPr/>
                    <a:lstStyle/>
                    <a:p>
                      <a:pPr algn="l" fontAlgn="b"/>
                      <a:r>
                        <a:rPr lang="en-US" sz="800" b="0" i="0" u="none" strike="noStrike">
                          <a:solidFill>
                            <a:srgbClr val="000000"/>
                          </a:solidFill>
                          <a:latin typeface="Calibri"/>
                        </a:rPr>
                        <a:t>30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Typical RF leakage from a microwave oven[citation needed] DCS or GSM 1,800/1,900 MHz mobile phone. EIRP IEEE 802.11a (20 MHz-wide channels) in either 5 GHz Subband 2 (5,470–5,725 MHz) provided that transmitters are also IEEE 802.11h-compliant, </a:t>
                      </a:r>
                      <a:r>
                        <a:rPr lang="en-US" sz="800" b="0" i="1" u="none" strike="noStrike">
                          <a:solidFill>
                            <a:srgbClr val="000000"/>
                          </a:solidFill>
                          <a:latin typeface="Calibri"/>
                        </a:rPr>
                        <a:t>or</a:t>
                      </a:r>
                      <a:r>
                        <a:rPr lang="en-US" sz="800" b="0" i="0" u="none" strike="noStrike">
                          <a:solidFill>
                            <a:srgbClr val="000000"/>
                          </a:solidFill>
                          <a:latin typeface="Calibri"/>
                        </a:rPr>
                        <a:t> U-NII-3 (5,725–5,825 MHz). The former is EU only, the latter is US only.</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29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794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28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631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41">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Maximum output from a UMTS/3G mobile phone (Power class 2 mobiles), Typical Cell Phone Power</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26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400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316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rowSpan="2">
                  <a:txBody>
                    <a:bodyPr/>
                    <a:lstStyle/>
                    <a:p>
                      <a:pPr algn="l" fontAlgn="b"/>
                      <a:r>
                        <a:rPr lang="en-US" sz="800" b="0" i="0" u="none" strike="noStrike">
                          <a:solidFill>
                            <a:srgbClr val="000000"/>
                          </a:solidFill>
                          <a:latin typeface="Calibri"/>
                        </a:rPr>
                        <a:t>24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US" sz="800" b="0" i="0" u="none" strike="noStrike">
                          <a:solidFill>
                            <a:srgbClr val="000000"/>
                          </a:solidFill>
                          <a:latin typeface="Calibri"/>
                        </a:rPr>
                        <a:t>251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Maximum output from a UMTS/3G mobile phone (Power class 3 mobiles)</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392">
                <a:tc vMerge="1">
                  <a:txBody>
                    <a:bodyPr/>
                    <a:lstStyle/>
                    <a:p>
                      <a:endParaRPr lang="en-US"/>
                    </a:p>
                  </a:txBody>
                  <a:tcPr/>
                </a:tc>
                <a:tc vMerge="1">
                  <a:txBody>
                    <a:bodyPr/>
                    <a:lstStyle/>
                    <a:p>
                      <a:endParaRPr lang="en-US"/>
                    </a:p>
                  </a:txBody>
                  <a:tcPr/>
                </a:tc>
                <a:tc>
                  <a:txBody>
                    <a:bodyPr/>
                    <a:lstStyle/>
                    <a:p>
                      <a:pPr algn="l" fontAlgn="b"/>
                      <a:r>
                        <a:rPr lang="en-US" sz="800" b="0" i="0" u="none" strike="noStrike">
                          <a:solidFill>
                            <a:srgbClr val="000000"/>
                          </a:solidFill>
                          <a:latin typeface="Calibri"/>
                        </a:rPr>
                        <a:t>1,880–1,900 MHz DECT (250 mW per 1,728 kHz channel). EIRP for Wireless LAN IEEE 802.11a (20 MHz-wide channels) in either the 5 GHz Subband 1 (5,180–5,320 MHz) or U-NII-2 &amp; -W ranges (5,250–5,350 MHz &amp; 5,470–5,725 MHz respectively). The former is EU only, the latter is US only.</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743">
                <a:tc>
                  <a:txBody>
                    <a:bodyPr/>
                    <a:lstStyle/>
                    <a:p>
                      <a:pPr algn="l" fontAlgn="b"/>
                      <a:r>
                        <a:rPr lang="en-US" sz="800" b="0" i="0" u="none" strike="noStrike">
                          <a:solidFill>
                            <a:srgbClr val="000000"/>
                          </a:solidFill>
                          <a:latin typeface="Calibri"/>
                        </a:rPr>
                        <a:t>23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200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EIRP for IEEE 802.11n Wireless LAN 40 MHz-wide (5 mW/MHz) channels in 5 GHz subband 4 (5,735–5,835 MHz, US only) or 5 GHz subband 2 (5,470–5,725 MHz, EU only). Also applies to 20 MHz-wide (10 mW/MHz) IEEE 802.11a Wireless LAN in 5 GHz Subband 1 (5,180–5,320 MHz) </a:t>
                      </a:r>
                      <a:r>
                        <a:rPr lang="en-US" sz="800" b="0" i="1" u="none" strike="noStrike">
                          <a:solidFill>
                            <a:srgbClr val="000000"/>
                          </a:solidFill>
                          <a:latin typeface="Calibri"/>
                        </a:rPr>
                        <a:t>if</a:t>
                      </a:r>
                      <a:r>
                        <a:rPr lang="en-US" sz="800" b="0" i="0" u="none" strike="noStrike">
                          <a:solidFill>
                            <a:srgbClr val="000000"/>
                          </a:solidFill>
                          <a:latin typeface="Calibri"/>
                        </a:rPr>
                        <a:t> also IEEE 802.11h compliant (otherwise only 3 mW/MHz → 60 mW when unable to dynamically adjust transmission power, and only 1.5 mW/MHz → 30 mW when a transmitter also cannot dynamically select frequency).</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22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158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779">
                <a:tc>
                  <a:txBody>
                    <a:bodyPr/>
                    <a:lstStyle/>
                    <a:p>
                      <a:pPr algn="l" fontAlgn="b"/>
                      <a:r>
                        <a:rPr lang="en-US" sz="800" b="0" i="0" u="none" strike="noStrike">
                          <a:solidFill>
                            <a:srgbClr val="000000"/>
                          </a:solidFill>
                          <a:latin typeface="Calibri"/>
                        </a:rPr>
                        <a:t>21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125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Maximum output from a UMTS/3G mobile phone (Power class 4 mobiles)</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716">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EIRP for IEEE 802.11b/g Wireless LAN 20 MHz-wide channels in the 2.4 GHz ISM band (5 </a:t>
                      </a:r>
                      <a:r>
                        <a:rPr lang="en-US" sz="800" b="0" i="0" u="none" strike="noStrike" dirty="0" err="1">
                          <a:solidFill>
                            <a:srgbClr val="000000"/>
                          </a:solidFill>
                          <a:latin typeface="Calibri"/>
                        </a:rPr>
                        <a:t>mW</a:t>
                      </a:r>
                      <a:r>
                        <a:rPr lang="en-US" sz="800" b="0" i="0" u="none" strike="noStrike" dirty="0">
                          <a:solidFill>
                            <a:srgbClr val="000000"/>
                          </a:solidFill>
                          <a:latin typeface="Calibri"/>
                        </a:rPr>
                        <a:t>/MHz). Bluetooth Class 1 radio. Maximum output power from unlicensed AM transmitter per U.S. Federal Communications Commission (FCC) rules 15.219.</a:t>
                      </a:r>
                      <a:r>
                        <a:rPr lang="en-US" sz="800" b="0" i="0" u="none" strike="noStrike" baseline="30000" dirty="0">
                          <a:solidFill>
                            <a:srgbClr val="000000"/>
                          </a:solidFill>
                          <a:latin typeface="Calibri"/>
                        </a:rPr>
                        <a:t>[</a:t>
                      </a:r>
                      <a:r>
                        <a:rPr lang="en-US" sz="800" b="0" i="0" u="none" strike="noStrike" dirty="0">
                          <a:solidFill>
                            <a:srgbClr val="000000"/>
                          </a:solidFill>
                          <a:latin typeface="Calibri"/>
                        </a:rPr>
                        <a:t>4]</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51520" y="620688"/>
          <a:ext cx="4104456" cy="5939983"/>
        </p:xfrm>
        <a:graphic>
          <a:graphicData uri="http://schemas.openxmlformats.org/drawingml/2006/table">
            <a:tbl>
              <a:tblPr/>
              <a:tblGrid>
                <a:gridCol w="510246"/>
                <a:gridCol w="829150"/>
                <a:gridCol w="2765060"/>
              </a:tblGrid>
              <a:tr h="151975">
                <a:tc>
                  <a:txBody>
                    <a:bodyPr/>
                    <a:lstStyle/>
                    <a:p>
                      <a:pPr algn="ctr" fontAlgn="ctr"/>
                      <a:r>
                        <a:rPr lang="en-US" sz="800" b="1" i="0" u="none" strike="noStrike" dirty="0">
                          <a:solidFill>
                            <a:srgbClr val="000000"/>
                          </a:solidFill>
                          <a:latin typeface="Calibri"/>
                        </a:rPr>
                        <a:t>Power level</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Calibri"/>
                        </a:rPr>
                        <a:t>Power</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Calibri"/>
                        </a:rPr>
                        <a:t>Notes</a:t>
                      </a:r>
                    </a:p>
                  </a:txBody>
                  <a:tcPr marL="4986" marR="4986" marT="49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dirty="0">
                          <a:solidFill>
                            <a:srgbClr val="000000"/>
                          </a:solidFill>
                          <a:latin typeface="Calibri"/>
                        </a:rPr>
                        <a:t>19 </a:t>
                      </a:r>
                      <a:r>
                        <a:rPr lang="en-US" sz="800" b="0" i="0" u="none" strike="noStrike" dirty="0" err="1">
                          <a:solidFill>
                            <a:srgbClr val="000000"/>
                          </a:solidFill>
                          <a:latin typeface="Calibri"/>
                        </a:rPr>
                        <a:t>dBm</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79 </a:t>
                      </a:r>
                      <a:r>
                        <a:rPr lang="en-US" sz="800" b="0" i="0" u="none" strike="noStrike" dirty="0" err="1">
                          <a:solidFill>
                            <a:srgbClr val="000000"/>
                          </a:solidFill>
                          <a:latin typeface="Calibri"/>
                        </a:rPr>
                        <a:t>mW</a:t>
                      </a:r>
                      <a:endParaRPr lang="en-US" sz="800" b="0" i="0" u="none" strike="noStrike" dirty="0">
                        <a:solidFill>
                          <a:srgbClr val="000000"/>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18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63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17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50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32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dirty="0">
                          <a:solidFill>
                            <a:srgbClr val="0000FF"/>
                          </a:solidFill>
                          <a:latin typeface="Calibri"/>
                          <a:hlinkClick r:id="rId7" tooltip="Wireless LAN"/>
                        </a:rPr>
                        <a:t>Typical Wireless LAN transmission power in laptops</a:t>
                      </a:r>
                      <a:endParaRPr lang="en-US" sz="800" b="0" i="0" u="sng" strike="noStrike" dirty="0">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20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6">
                <a:tc>
                  <a:txBody>
                    <a:bodyPr/>
                    <a:lstStyle/>
                    <a:p>
                      <a:pPr algn="l" fontAlgn="b"/>
                      <a:r>
                        <a:rPr lang="en-US" sz="800" b="0" i="0" u="none" strike="noStrike">
                          <a:solidFill>
                            <a:srgbClr val="000000"/>
                          </a:solidFill>
                          <a:latin typeface="Calibri"/>
                        </a:rPr>
                        <a:t>7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5.0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8" tooltip="Automatic Gain Control"/>
                        </a:rPr>
                        <a:t>Common power level required to test the Automatic Gain Control circuitry in an AM receiver</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6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4.0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3.2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4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2.5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Bluetooth Class 2 radio, 10 m range</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2.0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9" tooltip="Decimal places"/>
                        </a:rPr>
                        <a:t>More precisely (to 8 decimal places) 1.9952623 mW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2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1.6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1.3 mW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mW = 1,000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Bluetooth standard (Class 3) radio, 1 m range</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794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501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316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100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0" tooltip="Wireless network"/>
                        </a:rPr>
                        <a:t>Maximum received signal power of wireless network (802.11 variants)</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−20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µW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−30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1.0 µW = 1,000 nW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−40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100 nW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−50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nW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6">
                <a:tc>
                  <a:txBody>
                    <a:bodyPr/>
                    <a:lstStyle/>
                    <a:p>
                      <a:pPr algn="l" fontAlgn="b"/>
                      <a:r>
                        <a:rPr lang="en-US" sz="800" b="0" i="0" u="none" strike="noStrike">
                          <a:solidFill>
                            <a:srgbClr val="000000"/>
                          </a:solidFill>
                          <a:latin typeface="Calibri"/>
                        </a:rPr>
                        <a:t>−60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1.0 nW = 1,000 pW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The Earth receives one nanowatt per square metre from a magnitude +3.5 star</a:t>
                      </a:r>
                      <a:r>
                        <a:rPr lang="en-US" sz="800" b="0" i="0" u="none" strike="noStrike" baseline="30000">
                          <a:solidFill>
                            <a:srgbClr val="000000"/>
                          </a:solidFill>
                          <a:latin typeface="Calibri"/>
                        </a:rPr>
                        <a:t>[</a:t>
                      </a:r>
                      <a:r>
                        <a:rPr lang="en-US" sz="800" b="0" i="0" u="none" strike="noStrike">
                          <a:solidFill>
                            <a:srgbClr val="000000"/>
                          </a:solidFill>
                          <a:latin typeface="Calibri"/>
                        </a:rPr>
                        <a:t>5]</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−70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100 pW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6">
                <a:tc>
                  <a:txBody>
                    <a:bodyPr/>
                    <a:lstStyle/>
                    <a:p>
                      <a:pPr algn="l" fontAlgn="b"/>
                      <a:r>
                        <a:rPr lang="en-US" sz="800" b="0" i="0" u="none" strike="noStrike">
                          <a:solidFill>
                            <a:srgbClr val="000000"/>
                          </a:solidFill>
                          <a:latin typeface="Calibri"/>
                        </a:rPr>
                        <a:t>−73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50.12 pW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"S9" signal strength, a strong signal, on the S-meter of a typical ham or shortwave radio receiver</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−80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10 pW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−100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0.1 pW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0" tooltip="Wireless network"/>
                        </a:rPr>
                        <a:t>Minimum received signal power of wireless network (802.11 variants)</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326">
                <a:tc>
                  <a:txBody>
                    <a:bodyPr/>
                    <a:lstStyle/>
                    <a:p>
                      <a:pPr algn="l" fontAlgn="b"/>
                      <a:r>
                        <a:rPr lang="en-US" sz="800" b="0" i="0" u="none" strike="noStrike">
                          <a:solidFill>
                            <a:srgbClr val="000000"/>
                          </a:solidFill>
                          <a:latin typeface="Calibri"/>
                        </a:rPr>
                        <a:t>−111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0.008 pW = 8 fW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Thermal noise floor for commercial GPS single channel signal bandwidth (2 MHz)</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−127.5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0.178 fW = 178 aW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2" tooltip="GPS satellite"/>
                        </a:rPr>
                        <a:t>Typical received signal power from a GPS satellite</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−174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1" tooltip="Milliwatt"/>
                        </a:rPr>
                        <a:t>0.004 aW = 4 zW</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Thermal noise floor for 1 Hz bandwidth at room temperature (20 °C)</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−192.5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0.056 zW = 56 yW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FF"/>
                          </a:solidFill>
                          <a:latin typeface="Calibri"/>
                          <a:hlinkClick r:id="rId13" tooltip="Kelvin"/>
                        </a:rPr>
                        <a:t>Thermal noise floor for 1 Hz bandwidth in outer space (4 kelvins)</a:t>
                      </a:r>
                      <a:endParaRPr lang="en-US" sz="800" b="0" i="0" u="sng" strike="noStrike">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975">
                <a:tc>
                  <a:txBody>
                    <a:bodyPr/>
                    <a:lstStyle/>
                    <a:p>
                      <a:pPr algn="l" fontAlgn="b"/>
                      <a:r>
                        <a:rPr lang="en-US" sz="800" b="0" i="0" u="none" strike="noStrike">
                          <a:solidFill>
                            <a:srgbClr val="000000"/>
                          </a:solidFill>
                          <a:latin typeface="Calibri"/>
                        </a:rPr>
                        <a:t>−∞ dBm</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0 W</a:t>
                      </a: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dirty="0">
                          <a:solidFill>
                            <a:srgbClr val="0000FF"/>
                          </a:solidFill>
                          <a:latin typeface="Calibri"/>
                          <a:hlinkClick r:id="rId14" tooltip="Negative infinity"/>
                        </a:rPr>
                        <a:t>Zero power is not well-expressed in </a:t>
                      </a:r>
                      <a:r>
                        <a:rPr lang="en-US" sz="800" b="0" i="0" u="sng" strike="noStrike" dirty="0" err="1">
                          <a:solidFill>
                            <a:srgbClr val="0000FF"/>
                          </a:solidFill>
                          <a:latin typeface="Calibri"/>
                          <a:hlinkClick r:id="rId14" tooltip="Negative infinity"/>
                        </a:rPr>
                        <a:t>dBm</a:t>
                      </a:r>
                      <a:r>
                        <a:rPr lang="en-US" sz="800" b="0" i="0" u="sng" strike="noStrike" dirty="0">
                          <a:solidFill>
                            <a:srgbClr val="0000FF"/>
                          </a:solidFill>
                          <a:latin typeface="Calibri"/>
                          <a:hlinkClick r:id="rId14" tooltip="Negative infinity"/>
                        </a:rPr>
                        <a:t> (value is negative infinity)</a:t>
                      </a:r>
                      <a:endParaRPr lang="en-US" sz="800" b="0" i="0" u="sng" strike="noStrike" dirty="0">
                        <a:solidFill>
                          <a:srgbClr val="0000FF"/>
                        </a:solidFill>
                        <a:latin typeface="Calibri"/>
                      </a:endParaRPr>
                    </a:p>
                  </a:txBody>
                  <a:tcPr marL="4986" marR="4986" marT="49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MIL-STD 461 Tests (Unclassified)</a:t>
            </a:r>
            <a:endParaRPr lang="en-US" dirty="0"/>
          </a:p>
        </p:txBody>
      </p:sp>
      <p:sp>
        <p:nvSpPr>
          <p:cNvPr id="3" name="Content Placeholder 2"/>
          <p:cNvSpPr>
            <a:spLocks noGrp="1"/>
          </p:cNvSpPr>
          <p:nvPr>
            <p:ph idx="1"/>
          </p:nvPr>
        </p:nvSpPr>
        <p:spPr>
          <a:xfrm>
            <a:off x="457200" y="1600200"/>
            <a:ext cx="3186106" cy="4525963"/>
          </a:xfrm>
        </p:spPr>
        <p:txBody>
          <a:bodyPr>
            <a:normAutofit fontScale="55000" lnSpcReduction="20000"/>
          </a:bodyPr>
          <a:lstStyle/>
          <a:p>
            <a:r>
              <a:rPr lang="en-US" dirty="0" smtClean="0"/>
              <a:t>CE versus MIL</a:t>
            </a:r>
          </a:p>
          <a:p>
            <a:r>
              <a:rPr lang="en-US" dirty="0" smtClean="0"/>
              <a:t>There are several tests commonly called for in military specifications:</a:t>
            </a:r>
          </a:p>
          <a:p>
            <a:pPr lvl="1"/>
            <a:r>
              <a:rPr lang="en-US" dirty="0" smtClean="0"/>
              <a:t>CE: Uses a CT to pick up noise on input and output cabling. Typically lower frequencies.</a:t>
            </a:r>
          </a:p>
          <a:p>
            <a:pPr lvl="1"/>
            <a:r>
              <a:rPr lang="en-US" dirty="0" smtClean="0"/>
              <a:t>CS: Uses a “Bulk Current Injection” probe to inject noise onto an input or output cable. (Essentially a CT in reverse) </a:t>
            </a:r>
          </a:p>
          <a:p>
            <a:pPr lvl="1"/>
            <a:r>
              <a:rPr lang="en-US" dirty="0" smtClean="0"/>
              <a:t>RE: Uses a free-standing antenna offset from the surface of the EUT to measure radiated RF noise.</a:t>
            </a:r>
          </a:p>
          <a:p>
            <a:pPr lvl="1"/>
            <a:r>
              <a:rPr lang="en-US" dirty="0" smtClean="0"/>
              <a:t>RS: uses a free-standing antenna offset from the surface of the EUT to radiate RF onto a targeted area.</a:t>
            </a:r>
            <a:endParaRPr lang="en-US" dirty="0"/>
          </a:p>
        </p:txBody>
      </p:sp>
      <p:pic>
        <p:nvPicPr>
          <p:cNvPr id="4" name="Picture 6"/>
          <p:cNvPicPr>
            <a:picLocks noChangeAspect="1" noChangeArrowheads="1"/>
          </p:cNvPicPr>
          <p:nvPr/>
        </p:nvPicPr>
        <p:blipFill>
          <a:blip r:embed="rId3" cstate="email"/>
          <a:srcRect/>
          <a:stretch>
            <a:fillRect/>
          </a:stretch>
        </p:blipFill>
        <p:spPr bwMode="auto">
          <a:xfrm>
            <a:off x="4143372" y="1500174"/>
            <a:ext cx="4357718" cy="425842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Moderate Thresholds of Tolerable Emissions and Susceptibility </a:t>
            </a:r>
            <a:endParaRPr lang="en-US" dirty="0"/>
          </a:p>
        </p:txBody>
      </p:sp>
      <p:pic>
        <p:nvPicPr>
          <p:cNvPr id="94210" name="Picture 2"/>
          <p:cNvPicPr>
            <a:picLocks noGrp="1" noChangeAspect="1" noChangeArrowheads="1"/>
          </p:cNvPicPr>
          <p:nvPr>
            <p:ph idx="1"/>
          </p:nvPr>
        </p:nvPicPr>
        <p:blipFill>
          <a:blip r:embed="rId3" cstate="email"/>
          <a:srcRect/>
          <a:stretch>
            <a:fillRect/>
          </a:stretch>
        </p:blipFill>
        <p:spPr bwMode="auto">
          <a:xfrm>
            <a:off x="642910" y="1571612"/>
            <a:ext cx="3643338" cy="3336455"/>
          </a:xfrm>
          <a:prstGeom prst="rect">
            <a:avLst/>
          </a:prstGeom>
          <a:noFill/>
          <a:ln w="9525">
            <a:noFill/>
            <a:miter lim="800000"/>
            <a:headEnd/>
            <a:tailEnd/>
          </a:ln>
        </p:spPr>
      </p:pic>
      <p:pic>
        <p:nvPicPr>
          <p:cNvPr id="94211" name="Picture 3"/>
          <p:cNvPicPr>
            <a:picLocks noChangeAspect="1" noChangeArrowheads="1"/>
          </p:cNvPicPr>
          <p:nvPr/>
        </p:nvPicPr>
        <p:blipFill>
          <a:blip r:embed="rId4" cstate="email"/>
          <a:srcRect/>
          <a:stretch>
            <a:fillRect/>
          </a:stretch>
        </p:blipFill>
        <p:spPr bwMode="auto">
          <a:xfrm>
            <a:off x="1142976" y="5000636"/>
            <a:ext cx="2357454" cy="1240006"/>
          </a:xfrm>
          <a:prstGeom prst="rect">
            <a:avLst/>
          </a:prstGeom>
          <a:noFill/>
          <a:ln w="9525">
            <a:noFill/>
            <a:miter lim="800000"/>
            <a:headEnd/>
            <a:tailEnd/>
          </a:ln>
        </p:spPr>
      </p:pic>
      <p:pic>
        <p:nvPicPr>
          <p:cNvPr id="94212" name="Picture 4"/>
          <p:cNvPicPr>
            <a:picLocks noChangeAspect="1" noChangeArrowheads="1"/>
          </p:cNvPicPr>
          <p:nvPr/>
        </p:nvPicPr>
        <p:blipFill>
          <a:blip r:embed="rId5" cstate="email"/>
          <a:srcRect/>
          <a:stretch>
            <a:fillRect/>
          </a:stretch>
        </p:blipFill>
        <p:spPr bwMode="auto">
          <a:xfrm>
            <a:off x="5072066" y="2071678"/>
            <a:ext cx="3352726" cy="1357322"/>
          </a:xfrm>
          <a:prstGeom prst="rect">
            <a:avLst/>
          </a:prstGeom>
          <a:noFill/>
          <a:ln w="9525">
            <a:noFill/>
            <a:miter lim="800000"/>
            <a:headEnd/>
            <a:tailEnd/>
          </a:ln>
        </p:spPr>
      </p:pic>
      <p:pic>
        <p:nvPicPr>
          <p:cNvPr id="94213" name="Picture 5"/>
          <p:cNvPicPr>
            <a:picLocks noChangeAspect="1" noChangeArrowheads="1"/>
          </p:cNvPicPr>
          <p:nvPr/>
        </p:nvPicPr>
        <p:blipFill>
          <a:blip r:embed="rId6" cstate="email"/>
          <a:srcRect/>
          <a:stretch>
            <a:fillRect/>
          </a:stretch>
        </p:blipFill>
        <p:spPr bwMode="auto">
          <a:xfrm>
            <a:off x="5072066" y="3786190"/>
            <a:ext cx="3387044" cy="1500198"/>
          </a:xfrm>
          <a:prstGeom prst="rect">
            <a:avLst/>
          </a:prstGeom>
          <a:noFill/>
          <a:ln w="9525">
            <a:noFill/>
            <a:miter lim="800000"/>
            <a:headEnd/>
            <a:tailEnd/>
          </a:ln>
        </p:spPr>
      </p:pic>
      <p:sp>
        <p:nvSpPr>
          <p:cNvPr id="7" name="Rectangle 6"/>
          <p:cNvSpPr/>
          <p:nvPr/>
        </p:nvSpPr>
        <p:spPr>
          <a:xfrm>
            <a:off x="3995936" y="5589240"/>
            <a:ext cx="4572000" cy="923330"/>
          </a:xfrm>
          <a:prstGeom prst="rect">
            <a:avLst/>
          </a:prstGeom>
        </p:spPr>
        <p:txBody>
          <a:bodyPr>
            <a:spAutoFit/>
          </a:bodyPr>
          <a:lstStyle/>
          <a:p>
            <a:r>
              <a:rPr lang="en-GB" b="1" i="1" dirty="0" smtClean="0"/>
              <a:t>Bear in mind that commercial equipment, if it is tested at all, is almost universally tested to susceptibility at 10 volts/meter.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Facilities</a:t>
            </a:r>
            <a:endParaRPr lang="en-US" dirty="0"/>
          </a:p>
        </p:txBody>
      </p:sp>
      <p:pic>
        <p:nvPicPr>
          <p:cNvPr id="81922" name="Picture 2"/>
          <p:cNvPicPr>
            <a:picLocks noGrp="1" noChangeAspect="1" noChangeArrowheads="1"/>
          </p:cNvPicPr>
          <p:nvPr>
            <p:ph idx="1"/>
          </p:nvPr>
        </p:nvPicPr>
        <p:blipFill>
          <a:blip r:embed="rId3" cstate="email"/>
          <a:srcRect/>
          <a:stretch>
            <a:fillRect/>
          </a:stretch>
        </p:blipFill>
        <p:spPr bwMode="auto">
          <a:xfrm>
            <a:off x="3286116" y="1714488"/>
            <a:ext cx="1783293" cy="1214446"/>
          </a:xfrm>
          <a:prstGeom prst="rect">
            <a:avLst/>
          </a:prstGeom>
          <a:noFill/>
          <a:ln w="9525">
            <a:noFill/>
            <a:miter lim="800000"/>
            <a:headEnd/>
            <a:tailEnd/>
          </a:ln>
        </p:spPr>
      </p:pic>
      <p:pic>
        <p:nvPicPr>
          <p:cNvPr id="81925" name="Picture 5" descr="RF Shielded Tent with External EZ-Up Frame"/>
          <p:cNvPicPr>
            <a:picLocks noChangeAspect="1" noChangeArrowheads="1"/>
          </p:cNvPicPr>
          <p:nvPr/>
        </p:nvPicPr>
        <p:blipFill>
          <a:blip r:embed="rId4" cstate="email"/>
          <a:srcRect/>
          <a:stretch>
            <a:fillRect/>
          </a:stretch>
        </p:blipFill>
        <p:spPr bwMode="auto">
          <a:xfrm>
            <a:off x="5429256" y="1285860"/>
            <a:ext cx="2071702" cy="1771366"/>
          </a:xfrm>
          <a:prstGeom prst="rect">
            <a:avLst/>
          </a:prstGeom>
          <a:noFill/>
        </p:spPr>
      </p:pic>
      <p:sp>
        <p:nvSpPr>
          <p:cNvPr id="7" name="TextBox 6"/>
          <p:cNvSpPr txBox="1"/>
          <p:nvPr/>
        </p:nvSpPr>
        <p:spPr>
          <a:xfrm>
            <a:off x="5286380" y="3071810"/>
            <a:ext cx="2329292" cy="369332"/>
          </a:xfrm>
          <a:prstGeom prst="rect">
            <a:avLst/>
          </a:prstGeom>
          <a:noFill/>
        </p:spPr>
        <p:txBody>
          <a:bodyPr wrap="none" rtlCol="0">
            <a:spAutoFit/>
          </a:bodyPr>
          <a:lstStyle/>
          <a:p>
            <a:r>
              <a:rPr lang="en-US" dirty="0" smtClean="0"/>
              <a:t>Shielded Tent: ~60+ dB</a:t>
            </a:r>
          </a:p>
        </p:txBody>
      </p:sp>
      <p:sp>
        <p:nvSpPr>
          <p:cNvPr id="8" name="TextBox 7"/>
          <p:cNvSpPr txBox="1"/>
          <p:nvPr/>
        </p:nvSpPr>
        <p:spPr>
          <a:xfrm>
            <a:off x="714348" y="5572140"/>
            <a:ext cx="3251211" cy="369332"/>
          </a:xfrm>
          <a:prstGeom prst="rect">
            <a:avLst/>
          </a:prstGeom>
          <a:noFill/>
        </p:spPr>
        <p:txBody>
          <a:bodyPr wrap="none" rtlCol="0">
            <a:spAutoFit/>
          </a:bodyPr>
          <a:lstStyle/>
          <a:p>
            <a:r>
              <a:rPr lang="en-US" dirty="0" smtClean="0"/>
              <a:t>Semi-Anechoic Chamber: ~80 dB</a:t>
            </a:r>
            <a:endParaRPr lang="en-US" dirty="0"/>
          </a:p>
        </p:txBody>
      </p:sp>
      <p:sp>
        <p:nvSpPr>
          <p:cNvPr id="9" name="TextBox 8"/>
          <p:cNvSpPr txBox="1"/>
          <p:nvPr/>
        </p:nvSpPr>
        <p:spPr>
          <a:xfrm>
            <a:off x="4714876" y="5572140"/>
            <a:ext cx="3340979" cy="369332"/>
          </a:xfrm>
          <a:prstGeom prst="rect">
            <a:avLst/>
          </a:prstGeom>
          <a:noFill/>
        </p:spPr>
        <p:txBody>
          <a:bodyPr wrap="none" rtlCol="0">
            <a:spAutoFit/>
          </a:bodyPr>
          <a:lstStyle/>
          <a:p>
            <a:r>
              <a:rPr lang="en-US" dirty="0" smtClean="0"/>
              <a:t>Full Anechoic Chamber: ~120+ dB</a:t>
            </a:r>
            <a:endParaRPr lang="en-US" dirty="0"/>
          </a:p>
        </p:txBody>
      </p:sp>
      <p:sp>
        <p:nvSpPr>
          <p:cNvPr id="10" name="TextBox 9"/>
          <p:cNvSpPr txBox="1"/>
          <p:nvPr/>
        </p:nvSpPr>
        <p:spPr>
          <a:xfrm>
            <a:off x="714348" y="2928934"/>
            <a:ext cx="2564485" cy="369332"/>
          </a:xfrm>
          <a:prstGeom prst="rect">
            <a:avLst/>
          </a:prstGeom>
          <a:noFill/>
        </p:spPr>
        <p:txBody>
          <a:bodyPr wrap="none" rtlCol="0">
            <a:spAutoFit/>
          </a:bodyPr>
          <a:lstStyle/>
          <a:p>
            <a:r>
              <a:rPr lang="en-US" dirty="0" smtClean="0"/>
              <a:t>Shielding Paint: 20~40 dB</a:t>
            </a:r>
          </a:p>
        </p:txBody>
      </p:sp>
      <p:pic>
        <p:nvPicPr>
          <p:cNvPr id="81927" name="Picture 7" descr="Yshield"/>
          <p:cNvPicPr>
            <a:picLocks noChangeAspect="1" noChangeArrowheads="1"/>
          </p:cNvPicPr>
          <p:nvPr/>
        </p:nvPicPr>
        <p:blipFill>
          <a:blip r:embed="rId5" cstate="email"/>
          <a:srcRect/>
          <a:stretch>
            <a:fillRect/>
          </a:stretch>
        </p:blipFill>
        <p:spPr bwMode="auto">
          <a:xfrm>
            <a:off x="857224" y="1428736"/>
            <a:ext cx="1928826" cy="1446620"/>
          </a:xfrm>
          <a:prstGeom prst="rect">
            <a:avLst/>
          </a:prstGeom>
          <a:noFill/>
        </p:spPr>
      </p:pic>
      <p:pic>
        <p:nvPicPr>
          <p:cNvPr id="81929" name="Picture 9" descr="http://media.audiojunkies.com/anechoic-chamber.jpg"/>
          <p:cNvPicPr>
            <a:picLocks noChangeAspect="1" noChangeArrowheads="1"/>
          </p:cNvPicPr>
          <p:nvPr/>
        </p:nvPicPr>
        <p:blipFill>
          <a:blip r:embed="rId6" cstate="email"/>
          <a:srcRect/>
          <a:stretch>
            <a:fillRect/>
          </a:stretch>
        </p:blipFill>
        <p:spPr bwMode="auto">
          <a:xfrm>
            <a:off x="4929190" y="3643314"/>
            <a:ext cx="2857520" cy="1934541"/>
          </a:xfrm>
          <a:prstGeom prst="rect">
            <a:avLst/>
          </a:prstGeom>
          <a:noFill/>
        </p:spPr>
      </p:pic>
      <p:sp>
        <p:nvSpPr>
          <p:cNvPr id="13" name="TextBox 12"/>
          <p:cNvSpPr txBox="1"/>
          <p:nvPr/>
        </p:nvSpPr>
        <p:spPr>
          <a:xfrm>
            <a:off x="3214678" y="2928934"/>
            <a:ext cx="1986506" cy="276999"/>
          </a:xfrm>
          <a:prstGeom prst="rect">
            <a:avLst/>
          </a:prstGeom>
          <a:noFill/>
        </p:spPr>
        <p:txBody>
          <a:bodyPr wrap="none" rtlCol="0">
            <a:spAutoFit/>
          </a:bodyPr>
          <a:lstStyle/>
          <a:p>
            <a:r>
              <a:rPr lang="en-US" sz="1200" dirty="0" smtClean="0"/>
              <a:t>Shielding Performance Curve</a:t>
            </a:r>
            <a:endParaRPr lang="en-US" sz="1200" dirty="0"/>
          </a:p>
        </p:txBody>
      </p:sp>
      <p:pic>
        <p:nvPicPr>
          <p:cNvPr id="1026" name="Picture 2" descr="F:\EMI PPT\Semi anechoic.jpg"/>
          <p:cNvPicPr>
            <a:picLocks noChangeAspect="1" noChangeArrowheads="1"/>
          </p:cNvPicPr>
          <p:nvPr/>
        </p:nvPicPr>
        <p:blipFill>
          <a:blip r:embed="rId7" cstate="email"/>
          <a:srcRect/>
          <a:stretch>
            <a:fillRect/>
          </a:stretch>
        </p:blipFill>
        <p:spPr bwMode="auto">
          <a:xfrm>
            <a:off x="971600" y="3429000"/>
            <a:ext cx="2880320" cy="216024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MIL-STD-464 (Unclassified)</a:t>
            </a:r>
            <a:endParaRPr lang="en-US" dirty="0"/>
          </a:p>
        </p:txBody>
      </p:sp>
      <p:sp>
        <p:nvSpPr>
          <p:cNvPr id="3" name="Content Placeholder 2"/>
          <p:cNvSpPr>
            <a:spLocks noGrp="1"/>
          </p:cNvSpPr>
          <p:nvPr>
            <p:ph idx="1"/>
          </p:nvPr>
        </p:nvSpPr>
        <p:spPr/>
        <p:txBody>
          <a:bodyPr/>
          <a:lstStyle/>
          <a:p>
            <a:r>
              <a:rPr lang="en-US" dirty="0" smtClean="0"/>
              <a:t>Electromagnetic Environmental Effects (E</a:t>
            </a:r>
            <a:r>
              <a:rPr lang="en-US" sz="1800" dirty="0" smtClean="0"/>
              <a:t>3</a:t>
            </a:r>
            <a:r>
              <a:rPr lang="en-US" dirty="0" smtClean="0"/>
              <a: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MIL-STD 188-125 (Unclassified)</a:t>
            </a:r>
            <a:endParaRPr lang="en-US" dirty="0"/>
          </a:p>
        </p:txBody>
      </p:sp>
      <p:sp>
        <p:nvSpPr>
          <p:cNvPr id="3" name="Content Placeholder 2"/>
          <p:cNvSpPr>
            <a:spLocks noGrp="1"/>
          </p:cNvSpPr>
          <p:nvPr>
            <p:ph idx="1"/>
          </p:nvPr>
        </p:nvSpPr>
        <p:spPr/>
        <p:txBody>
          <a:bodyPr/>
          <a:lstStyle/>
          <a:p>
            <a:r>
              <a:rPr lang="en-US" dirty="0" smtClean="0"/>
              <a:t>High-Altitude Electromagnetic Pulse (HEMP)</a:t>
            </a:r>
          </a:p>
          <a:p>
            <a:pPr lvl="1"/>
            <a:r>
              <a:rPr lang="en-US" dirty="0" smtClean="0"/>
              <a:t>108 pages of light reading for you…</a:t>
            </a:r>
          </a:p>
          <a:p>
            <a:pPr lvl="1"/>
            <a:r>
              <a:rPr lang="en-US" dirty="0" smtClean="0"/>
              <a:t>This is a great resource for how to create a shielded enclosure, for those serious enough to do so.</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exactly does an EMP destroy? Electromagnetic Environment (EME)</a:t>
            </a:r>
            <a:endParaRPr lang="en-US" dirty="0"/>
          </a:p>
        </p:txBody>
      </p:sp>
      <p:sp>
        <p:nvSpPr>
          <p:cNvPr id="3" name="Content Placeholder 2"/>
          <p:cNvSpPr>
            <a:spLocks noGrp="1"/>
          </p:cNvSpPr>
          <p:nvPr>
            <p:ph idx="1"/>
          </p:nvPr>
        </p:nvSpPr>
        <p:spPr>
          <a:xfrm>
            <a:off x="457200" y="1600201"/>
            <a:ext cx="8229600" cy="1540767"/>
          </a:xfrm>
        </p:spPr>
        <p:txBody>
          <a:bodyPr>
            <a:normAutofit fontScale="40000" lnSpcReduction="20000"/>
          </a:bodyPr>
          <a:lstStyle/>
          <a:p>
            <a:pPr>
              <a:buNone/>
            </a:pPr>
            <a:r>
              <a:rPr lang="en-US" dirty="0" smtClean="0"/>
              <a:t>	An nuclear detonation creates electric fields which induce currents in electrical devices, which create large voltages, which burn out components. There are devices that can clamp or filter these over voltages (such as PI filters, </a:t>
            </a:r>
            <a:r>
              <a:rPr lang="en-US" dirty="0" err="1" smtClean="0"/>
              <a:t>Zener</a:t>
            </a:r>
            <a:r>
              <a:rPr lang="en-US" dirty="0" smtClean="0"/>
              <a:t> diodes, and MOV’s), but the rise time from an EM pulse is on the order of 2.5 </a:t>
            </a:r>
            <a:r>
              <a:rPr lang="en-US" dirty="0" err="1" smtClean="0"/>
              <a:t>nano</a:t>
            </a:r>
            <a:r>
              <a:rPr lang="en-US" dirty="0" smtClean="0"/>
              <a:t> seconds. Far too fast for most of these conventional filtering methods to counteract. Any EMC problem can be attacked in three ways. Since we can’t do anything to mitigate the source, we can only shield the coupling path, or directly harden the receptors. Hardening is difficult, expensive, and in many cases, uses classified information. Your best bet is to shield equipment by disrupting the coupling path.</a:t>
            </a:r>
          </a:p>
        </p:txBody>
      </p:sp>
      <p:sp>
        <p:nvSpPr>
          <p:cNvPr id="4" name="TextBox 3"/>
          <p:cNvSpPr txBox="1"/>
          <p:nvPr/>
        </p:nvSpPr>
        <p:spPr>
          <a:xfrm>
            <a:off x="571472" y="3286124"/>
            <a:ext cx="7715304" cy="400110"/>
          </a:xfrm>
          <a:prstGeom prst="rect">
            <a:avLst/>
          </a:prstGeom>
          <a:noFill/>
        </p:spPr>
        <p:txBody>
          <a:bodyPr wrap="square" rtlCol="0">
            <a:spAutoFit/>
          </a:bodyPr>
          <a:lstStyle/>
          <a:p>
            <a:r>
              <a:rPr lang="en-US" sz="2000" b="1" dirty="0" smtClean="0"/>
              <a:t>Sources			    Coupling Path			Receptor </a:t>
            </a:r>
            <a:endParaRPr lang="en-US" sz="2000" b="1" dirty="0"/>
          </a:p>
        </p:txBody>
      </p:sp>
      <p:sp>
        <p:nvSpPr>
          <p:cNvPr id="5" name="Right Arrow 4"/>
          <p:cNvSpPr/>
          <p:nvPr/>
        </p:nvSpPr>
        <p:spPr>
          <a:xfrm>
            <a:off x="1785918" y="3357562"/>
            <a:ext cx="150019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357818" y="3357562"/>
            <a:ext cx="150019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8596" y="3929066"/>
            <a:ext cx="2147447" cy="2031325"/>
          </a:xfrm>
          <a:prstGeom prst="rect">
            <a:avLst/>
          </a:prstGeom>
          <a:noFill/>
        </p:spPr>
        <p:txBody>
          <a:bodyPr wrap="none" rtlCol="0">
            <a:spAutoFit/>
          </a:bodyPr>
          <a:lstStyle/>
          <a:p>
            <a:pPr>
              <a:buFont typeface="Arial" pitchFamily="34" charset="0"/>
              <a:buChar char="•"/>
            </a:pPr>
            <a:r>
              <a:rPr lang="en-US" dirty="0" smtClean="0"/>
              <a:t>Microprocessors</a:t>
            </a:r>
          </a:p>
          <a:p>
            <a:pPr>
              <a:buFont typeface="Arial" pitchFamily="34" charset="0"/>
              <a:buChar char="•"/>
            </a:pPr>
            <a:r>
              <a:rPr lang="en-US" dirty="0" smtClean="0"/>
              <a:t>Video Devices</a:t>
            </a:r>
          </a:p>
          <a:p>
            <a:pPr>
              <a:buFont typeface="Arial" pitchFamily="34" charset="0"/>
              <a:buChar char="•"/>
            </a:pPr>
            <a:r>
              <a:rPr lang="en-US" dirty="0" smtClean="0"/>
              <a:t>ESD</a:t>
            </a:r>
          </a:p>
          <a:p>
            <a:pPr>
              <a:buFont typeface="Arial" pitchFamily="34" charset="0"/>
              <a:buChar char="•"/>
            </a:pPr>
            <a:r>
              <a:rPr lang="en-US" dirty="0" smtClean="0"/>
              <a:t>Power Supplies</a:t>
            </a:r>
          </a:p>
          <a:p>
            <a:pPr>
              <a:buFont typeface="Arial" pitchFamily="34" charset="0"/>
              <a:buChar char="•"/>
            </a:pPr>
            <a:r>
              <a:rPr lang="en-US" dirty="0" smtClean="0"/>
              <a:t>Lightning</a:t>
            </a:r>
          </a:p>
          <a:p>
            <a:pPr>
              <a:buFont typeface="Arial" pitchFamily="34" charset="0"/>
              <a:buChar char="•"/>
            </a:pPr>
            <a:r>
              <a:rPr lang="en-US" dirty="0" smtClean="0"/>
              <a:t>Any high-frequency </a:t>
            </a:r>
          </a:p>
          <a:p>
            <a:r>
              <a:rPr lang="en-US" dirty="0" smtClean="0"/>
              <a:t>  switching device</a:t>
            </a:r>
            <a:endParaRPr lang="en-US" dirty="0"/>
          </a:p>
        </p:txBody>
      </p:sp>
      <p:sp>
        <p:nvSpPr>
          <p:cNvPr id="8" name="TextBox 7"/>
          <p:cNvSpPr txBox="1"/>
          <p:nvPr/>
        </p:nvSpPr>
        <p:spPr>
          <a:xfrm>
            <a:off x="3059832" y="3933056"/>
            <a:ext cx="2967864" cy="1477328"/>
          </a:xfrm>
          <a:prstGeom prst="rect">
            <a:avLst/>
          </a:prstGeom>
          <a:noFill/>
        </p:spPr>
        <p:txBody>
          <a:bodyPr wrap="none" rtlCol="0">
            <a:spAutoFit/>
          </a:bodyPr>
          <a:lstStyle/>
          <a:p>
            <a:pPr>
              <a:buFont typeface="Arial" pitchFamily="34" charset="0"/>
              <a:buChar char="•"/>
            </a:pPr>
            <a:r>
              <a:rPr lang="en-US" dirty="0" smtClean="0"/>
              <a:t>Radiated EM fields – Free Air</a:t>
            </a:r>
          </a:p>
          <a:p>
            <a:pPr>
              <a:buFont typeface="Arial" pitchFamily="34" charset="0"/>
              <a:buChar char="•"/>
            </a:pPr>
            <a:r>
              <a:rPr lang="en-US" dirty="0" smtClean="0"/>
              <a:t>Conduction</a:t>
            </a:r>
          </a:p>
          <a:p>
            <a:pPr>
              <a:buFont typeface="Arial" pitchFamily="34" charset="0"/>
              <a:buChar char="•"/>
            </a:pPr>
            <a:r>
              <a:rPr lang="en-US" dirty="0" smtClean="0"/>
              <a:t>Capacitance</a:t>
            </a:r>
          </a:p>
          <a:p>
            <a:pPr>
              <a:buFont typeface="Arial" pitchFamily="34" charset="0"/>
              <a:buChar char="•"/>
            </a:pPr>
            <a:r>
              <a:rPr lang="en-US" dirty="0" smtClean="0"/>
              <a:t>Inductance</a:t>
            </a:r>
          </a:p>
          <a:p>
            <a:pPr>
              <a:buFont typeface="Arial" pitchFamily="34" charset="0"/>
              <a:buChar char="•"/>
            </a:pPr>
            <a:r>
              <a:rPr lang="en-US" dirty="0" smtClean="0"/>
              <a:t>“Ground”</a:t>
            </a:r>
            <a:endParaRPr lang="en-US" dirty="0"/>
          </a:p>
        </p:txBody>
      </p:sp>
      <p:sp>
        <p:nvSpPr>
          <p:cNvPr id="9" name="TextBox 8"/>
          <p:cNvSpPr txBox="1"/>
          <p:nvPr/>
        </p:nvSpPr>
        <p:spPr>
          <a:xfrm>
            <a:off x="6572264" y="3929066"/>
            <a:ext cx="2286016" cy="2862322"/>
          </a:xfrm>
          <a:prstGeom prst="rect">
            <a:avLst/>
          </a:prstGeom>
          <a:noFill/>
        </p:spPr>
        <p:txBody>
          <a:bodyPr wrap="square" rtlCol="0">
            <a:spAutoFit/>
          </a:bodyPr>
          <a:lstStyle/>
          <a:p>
            <a:pPr>
              <a:buFont typeface="Arial" pitchFamily="34" charset="0"/>
              <a:buChar char="•"/>
            </a:pPr>
            <a:r>
              <a:rPr lang="en-US" dirty="0" smtClean="0"/>
              <a:t>Other binary logic circuits</a:t>
            </a:r>
          </a:p>
          <a:p>
            <a:pPr>
              <a:buFont typeface="Arial" pitchFamily="34" charset="0"/>
              <a:buChar char="•"/>
            </a:pPr>
            <a:r>
              <a:rPr lang="en-US" dirty="0" smtClean="0"/>
              <a:t>Analog circuits</a:t>
            </a:r>
          </a:p>
          <a:p>
            <a:pPr>
              <a:buFont typeface="Arial" pitchFamily="34" charset="0"/>
              <a:buChar char="•"/>
            </a:pPr>
            <a:r>
              <a:rPr lang="en-US" dirty="0" smtClean="0"/>
              <a:t>Receivers / amplifiers</a:t>
            </a:r>
          </a:p>
          <a:p>
            <a:pPr>
              <a:buFont typeface="Arial" pitchFamily="34" charset="0"/>
              <a:buChar char="•"/>
            </a:pPr>
            <a:r>
              <a:rPr lang="en-US" dirty="0" smtClean="0"/>
              <a:t>Reset lines</a:t>
            </a:r>
          </a:p>
          <a:p>
            <a:pPr>
              <a:buFont typeface="Arial" pitchFamily="34" charset="0"/>
              <a:buChar char="•"/>
            </a:pPr>
            <a:r>
              <a:rPr lang="en-US" dirty="0" smtClean="0"/>
              <a:t>Equipment</a:t>
            </a:r>
          </a:p>
          <a:p>
            <a:pPr>
              <a:buFont typeface="Arial" pitchFamily="34" charset="0"/>
              <a:buChar char="•"/>
            </a:pPr>
            <a:r>
              <a:rPr lang="en-US" dirty="0" smtClean="0"/>
              <a:t>Anything internal or     </a:t>
            </a:r>
          </a:p>
          <a:p>
            <a:r>
              <a:rPr lang="en-US" dirty="0" smtClean="0"/>
              <a:t> external to the noise    </a:t>
            </a:r>
          </a:p>
          <a:p>
            <a:r>
              <a:rPr lang="en-US" dirty="0" smtClean="0"/>
              <a:t> source that receives a  </a:t>
            </a:r>
          </a:p>
          <a:p>
            <a:r>
              <a:rPr lang="en-US" dirty="0" smtClean="0"/>
              <a:t> noise signal</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protect equipment:</a:t>
            </a:r>
            <a:br>
              <a:rPr lang="en-US" dirty="0" smtClean="0"/>
            </a:br>
            <a:r>
              <a:rPr lang="en-US" sz="3100" b="1" dirty="0" smtClean="0"/>
              <a:t>Types of EMI Fixes - Absorption Vs Reflection</a:t>
            </a:r>
            <a:endParaRPr lang="en-US" sz="3100" b="1" dirty="0"/>
          </a:p>
        </p:txBody>
      </p:sp>
      <p:sp>
        <p:nvSpPr>
          <p:cNvPr id="3" name="Content Placeholder 2"/>
          <p:cNvSpPr>
            <a:spLocks noGrp="1"/>
          </p:cNvSpPr>
          <p:nvPr>
            <p:ph idx="1"/>
          </p:nvPr>
        </p:nvSpPr>
        <p:spPr/>
        <p:txBody>
          <a:bodyPr>
            <a:normAutofit fontScale="92500" lnSpcReduction="20000"/>
          </a:bodyPr>
          <a:lstStyle/>
          <a:p>
            <a:pPr lvl="1"/>
            <a:r>
              <a:rPr lang="en-US" dirty="0" smtClean="0"/>
              <a:t>Conduction Fixes</a:t>
            </a:r>
          </a:p>
          <a:p>
            <a:pPr lvl="1"/>
            <a:r>
              <a:rPr lang="en-US" dirty="0" smtClean="0"/>
              <a:t>Radiation Fixes</a:t>
            </a:r>
          </a:p>
          <a:p>
            <a:pPr lvl="1"/>
            <a:r>
              <a:rPr lang="en-US" dirty="0" smtClean="0"/>
              <a:t>Capacitive Fixes</a:t>
            </a:r>
          </a:p>
          <a:p>
            <a:pPr lvl="1"/>
            <a:r>
              <a:rPr lang="en-US" dirty="0" smtClean="0"/>
              <a:t>Inductive Fixes</a:t>
            </a:r>
          </a:p>
          <a:p>
            <a:pPr lvl="1"/>
            <a:r>
              <a:rPr lang="en-US" dirty="0" smtClean="0"/>
              <a:t>Bonding, Grounding, RF Impedance</a:t>
            </a:r>
          </a:p>
          <a:p>
            <a:pPr lvl="1"/>
            <a:r>
              <a:rPr lang="en-US" dirty="0" smtClean="0"/>
              <a:t>Power Line Filtering</a:t>
            </a:r>
          </a:p>
          <a:p>
            <a:r>
              <a:rPr lang="en-US" dirty="0" smtClean="0"/>
              <a:t>An EM Pulse would produce AT LEAST 50,000 V/M electric fields, potentially inducing 5,000 Amps with a rise time of 2.5nS. That rise time is so fast that most conventional filtering techniques will fail.</a:t>
            </a:r>
          </a:p>
          <a:p>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Bonding: Is it really ground?</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t>Grounding – it’s what it really is all about</a:t>
            </a:r>
            <a:r>
              <a:rPr lang="en-US" dirty="0" smtClean="0"/>
              <a:t>. Stray currents will seek a path to ground. It’s best to provide the path you chose.</a:t>
            </a:r>
          </a:p>
          <a:p>
            <a:r>
              <a:rPr lang="en-US" dirty="0" smtClean="0"/>
              <a:t>Improper bonding and grounding creates impedance mismatches and is the root cause of many EMI problems.</a:t>
            </a:r>
          </a:p>
          <a:p>
            <a:r>
              <a:rPr lang="en-US" dirty="0" smtClean="0"/>
              <a:t>A ground strap is generally a good low frequency safety ground.  However, as the frequency of the conducted signal increases, the impedance of this connection goes through the roof.  This is why the RF shield encircling a conductor must be bonded for 360 degrees around the conductor.</a:t>
            </a:r>
          </a:p>
          <a:p>
            <a:r>
              <a:rPr lang="en-US" dirty="0" smtClean="0"/>
              <a:t>Bonding shall be made by means of a bus-strap or shear-splice joint when practical</a:t>
            </a:r>
          </a:p>
          <a:p>
            <a:r>
              <a:rPr lang="en-US" dirty="0" smtClean="0"/>
              <a:t>A combination environmental and EM seal, such as wire or other metal form in an elastomeric should be preferred.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Ionizing and Non-Ionizing Radiation</a:t>
            </a:r>
            <a:endParaRPr lang="en-US" dirty="0"/>
          </a:p>
        </p:txBody>
      </p:sp>
      <p:sp>
        <p:nvSpPr>
          <p:cNvPr id="3" name="Content Placeholder 2"/>
          <p:cNvSpPr>
            <a:spLocks noGrp="1"/>
          </p:cNvSpPr>
          <p:nvPr>
            <p:ph idx="1"/>
          </p:nvPr>
        </p:nvSpPr>
        <p:spPr>
          <a:xfrm>
            <a:off x="457200" y="1600201"/>
            <a:ext cx="8229600" cy="1972815"/>
          </a:xfrm>
        </p:spPr>
        <p:txBody>
          <a:bodyPr>
            <a:normAutofit fontScale="47500" lnSpcReduction="20000"/>
          </a:bodyPr>
          <a:lstStyle/>
          <a:p>
            <a:r>
              <a:rPr lang="en-US" dirty="0" smtClean="0"/>
              <a:t>Radiation that has enough energy to move atoms in a molecule around or cause them to vibrate, but not enough to remove electrons, is referred to as "non-ionizing radiation." Examples of this kind of radiation are sound waves, visible light, and microwaves.</a:t>
            </a:r>
          </a:p>
          <a:p>
            <a:r>
              <a:rPr lang="en-US" dirty="0" smtClean="0"/>
              <a:t>Radiation that falls within the “ionizing radiation" range has enough energy to remove tightly bound electrons from atoms, thus creating ions. This is the type of radiation that people usually think of as 'radiation‘. We take advantage of its properties to generate electric power, to kill cancer cells, to sterilize medical equipment, and in many manufacturing processes including radiographic inspection.</a:t>
            </a:r>
          </a:p>
          <a:p>
            <a:pPr lvl="1"/>
            <a:r>
              <a:rPr lang="en-US" dirty="0" smtClean="0"/>
              <a:t>http://www.epa.gov/radiation/understand/ionize_nonionize.html</a:t>
            </a:r>
          </a:p>
          <a:p>
            <a:endParaRPr lang="en-US" dirty="0"/>
          </a:p>
        </p:txBody>
      </p:sp>
      <p:pic>
        <p:nvPicPr>
          <p:cNvPr id="1026" name="Picture 2" descr="F:\EMI PPT\spectrum_right.jpg"/>
          <p:cNvPicPr>
            <a:picLocks noChangeAspect="1" noChangeArrowheads="1"/>
          </p:cNvPicPr>
          <p:nvPr/>
        </p:nvPicPr>
        <p:blipFill>
          <a:blip r:embed="rId2" cstate="email"/>
          <a:srcRect/>
          <a:stretch>
            <a:fillRect/>
          </a:stretch>
        </p:blipFill>
        <p:spPr bwMode="auto">
          <a:xfrm>
            <a:off x="4572000" y="3356992"/>
            <a:ext cx="2076450" cy="2581275"/>
          </a:xfrm>
          <a:prstGeom prst="rect">
            <a:avLst/>
          </a:prstGeom>
          <a:noFill/>
        </p:spPr>
      </p:pic>
      <p:pic>
        <p:nvPicPr>
          <p:cNvPr id="1027" name="Picture 3" descr="F:\EMI PPT\spectrum_left.gif"/>
          <p:cNvPicPr>
            <a:picLocks noChangeAspect="1" noChangeArrowheads="1"/>
          </p:cNvPicPr>
          <p:nvPr/>
        </p:nvPicPr>
        <p:blipFill>
          <a:blip r:embed="rId3" cstate="email"/>
          <a:srcRect/>
          <a:stretch>
            <a:fillRect/>
          </a:stretch>
        </p:blipFill>
        <p:spPr bwMode="auto">
          <a:xfrm>
            <a:off x="2843808" y="3356992"/>
            <a:ext cx="1704975" cy="25812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Transient Voltage Suppressors</a:t>
            </a:r>
            <a:endParaRPr lang="en-US" dirty="0"/>
          </a:p>
        </p:txBody>
      </p:sp>
      <p:sp>
        <p:nvSpPr>
          <p:cNvPr id="3" name="Content Placeholder 2"/>
          <p:cNvSpPr>
            <a:spLocks noGrp="1"/>
          </p:cNvSpPr>
          <p:nvPr>
            <p:ph idx="1"/>
          </p:nvPr>
        </p:nvSpPr>
        <p:spPr>
          <a:xfrm>
            <a:off x="539552" y="1052736"/>
            <a:ext cx="8229600" cy="1108720"/>
          </a:xfrm>
        </p:spPr>
        <p:txBody>
          <a:bodyPr/>
          <a:lstStyle/>
          <a:p>
            <a:pPr marL="342900" lvl="1" indent="-342900">
              <a:buFont typeface="Arial" pitchFamily="34" charset="0"/>
              <a:buChar char="•"/>
            </a:pPr>
            <a:r>
              <a:rPr lang="en-US" dirty="0" smtClean="0"/>
              <a:t>TVS (Transient Voltage Suppressors) </a:t>
            </a:r>
            <a:r>
              <a:rPr lang="en-US" dirty="0" smtClean="0"/>
              <a:t>for HEMP protection: MicroSemi.com</a:t>
            </a:r>
            <a:endParaRPr lang="en-US" dirty="0" smtClean="0"/>
          </a:p>
          <a:p>
            <a:pPr>
              <a:buNone/>
            </a:pPr>
            <a:endParaRPr lang="en-US" dirty="0"/>
          </a:p>
        </p:txBody>
      </p:sp>
      <p:pic>
        <p:nvPicPr>
          <p:cNvPr id="2051" name="Picture 3"/>
          <p:cNvPicPr>
            <a:picLocks noChangeAspect="1" noChangeArrowheads="1"/>
          </p:cNvPicPr>
          <p:nvPr/>
        </p:nvPicPr>
        <p:blipFill>
          <a:blip r:embed="rId2" cstate="email"/>
          <a:srcRect/>
          <a:stretch>
            <a:fillRect/>
          </a:stretch>
        </p:blipFill>
        <p:spPr bwMode="auto">
          <a:xfrm>
            <a:off x="1547664" y="2060848"/>
            <a:ext cx="5985130" cy="462647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 and </a:t>
            </a:r>
            <a:r>
              <a:rPr lang="en-US" dirty="0" smtClean="0"/>
              <a:t>Apertures – Slot Antennae</a:t>
            </a:r>
            <a:endParaRPr lang="en-US" dirty="0"/>
          </a:p>
        </p:txBody>
      </p:sp>
      <p:sp>
        <p:nvSpPr>
          <p:cNvPr id="3" name="Content Placeholder 2"/>
          <p:cNvSpPr>
            <a:spLocks noGrp="1"/>
          </p:cNvSpPr>
          <p:nvPr>
            <p:ph idx="1"/>
          </p:nvPr>
        </p:nvSpPr>
        <p:spPr/>
        <p:txBody>
          <a:bodyPr numCol="2">
            <a:normAutofit/>
          </a:bodyPr>
          <a:lstStyle/>
          <a:p>
            <a:r>
              <a:rPr lang="en-US" sz="1100" dirty="0" smtClean="0"/>
              <a:t>To have an EMI problem, three elements are necessary:</a:t>
            </a:r>
          </a:p>
          <a:p>
            <a:pPr lvl="1"/>
            <a:r>
              <a:rPr lang="en-US" sz="1100" dirty="0" smtClean="0"/>
              <a:t>Source</a:t>
            </a:r>
          </a:p>
          <a:p>
            <a:pPr lvl="1"/>
            <a:r>
              <a:rPr lang="en-US" sz="1100" dirty="0" smtClean="0"/>
              <a:t>Coupling path</a:t>
            </a:r>
          </a:p>
          <a:p>
            <a:pPr lvl="1"/>
            <a:r>
              <a:rPr lang="en-US" sz="1100" dirty="0" smtClean="0"/>
              <a:t>Receptor</a:t>
            </a:r>
          </a:p>
          <a:p>
            <a:endParaRPr lang="en-US" sz="1100" dirty="0" smtClean="0"/>
          </a:p>
          <a:p>
            <a:r>
              <a:rPr lang="en-US" sz="1100" dirty="0" smtClean="0"/>
              <a:t>The amount of emission “leakage” from an aperture depends upon three main items:</a:t>
            </a:r>
          </a:p>
          <a:p>
            <a:pPr lvl="1"/>
            <a:r>
              <a:rPr lang="en-US" sz="1100" dirty="0" smtClean="0"/>
              <a:t>The maximum linear dimension (not area) of the aperture; which is the “slot antenna” effect. When the slot approaches 1/8 wavelength or longer, it may radiate rather effectively. For example, this could be when DB-X connectors are passed through a shielded enclosure or when an enclosure seam is not tightly sealed.</a:t>
            </a:r>
          </a:p>
          <a:p>
            <a:pPr lvl="1"/>
            <a:r>
              <a:rPr lang="en-US" sz="1100" dirty="0" smtClean="0"/>
              <a:t>The wave impedance</a:t>
            </a:r>
          </a:p>
          <a:p>
            <a:pPr lvl="1"/>
            <a:r>
              <a:rPr lang="en-US" sz="1100" dirty="0" smtClean="0"/>
              <a:t>The frequency of the source</a:t>
            </a:r>
          </a:p>
          <a:p>
            <a:endParaRPr lang="en-US" sz="1100" dirty="0" smtClean="0"/>
          </a:p>
          <a:p>
            <a:r>
              <a:rPr lang="en-US" sz="1100" dirty="0" smtClean="0"/>
              <a:t>Multiple Apertures</a:t>
            </a:r>
          </a:p>
          <a:p>
            <a:pPr lvl="1"/>
            <a:r>
              <a:rPr lang="en-US" sz="1100" dirty="0" smtClean="0"/>
              <a:t>Reduction of equipment or system shielding depends upon:</a:t>
            </a:r>
          </a:p>
          <a:p>
            <a:pPr lvl="2"/>
            <a:r>
              <a:rPr lang="en-US" sz="1100" dirty="0" smtClean="0"/>
              <a:t>Spacing between apertures</a:t>
            </a:r>
          </a:p>
          <a:p>
            <a:pPr lvl="2"/>
            <a:r>
              <a:rPr lang="en-US" sz="1100" dirty="0" smtClean="0"/>
              <a:t>Operating frequency</a:t>
            </a:r>
          </a:p>
          <a:p>
            <a:pPr lvl="2"/>
            <a:r>
              <a:rPr lang="en-US" sz="1100" dirty="0" smtClean="0"/>
              <a:t>Number of apertures within </a:t>
            </a:r>
            <a:r>
              <a:rPr lang="el-GR" sz="1100" dirty="0" smtClean="0"/>
              <a:t>λ</a:t>
            </a:r>
            <a:r>
              <a:rPr lang="en-US" sz="1100" dirty="0" smtClean="0"/>
              <a:t>/2 of highest operating frequency</a:t>
            </a:r>
          </a:p>
          <a:p>
            <a:pPr lvl="1"/>
            <a:r>
              <a:rPr lang="en-US" sz="1100" dirty="0" smtClean="0"/>
              <a:t>When apertures of equal size are placed “electrically” close together (within </a:t>
            </a:r>
            <a:r>
              <a:rPr lang="el-GR" sz="1100" dirty="0" smtClean="0"/>
              <a:t>λ </a:t>
            </a:r>
            <a:r>
              <a:rPr lang="en-US" sz="1100" dirty="0" smtClean="0"/>
              <a:t>/2), the shielding loss is roughly proportional to 20 times the log of the number of apertures. In other words, a row of round holes act as a slot. Also, a porous weld behaves like a slot.</a:t>
            </a:r>
          </a:p>
          <a:p>
            <a:pPr lvl="1"/>
            <a:endParaRPr lang="en-US" sz="1100" dirty="0" smtClean="0"/>
          </a:p>
          <a:p>
            <a:r>
              <a:rPr lang="en-US" sz="1100" dirty="0" smtClean="0"/>
              <a:t>Aperture Calculations</a:t>
            </a:r>
          </a:p>
          <a:p>
            <a:pPr lvl="1"/>
            <a:r>
              <a:rPr lang="en-US" sz="1100" dirty="0" smtClean="0"/>
              <a:t>Determine the highest frequency of concern.</a:t>
            </a:r>
          </a:p>
          <a:p>
            <a:pPr lvl="1"/>
            <a:r>
              <a:rPr lang="en-US" sz="1100" dirty="0" smtClean="0"/>
              <a:t>Calculate the wavelength (</a:t>
            </a:r>
            <a:r>
              <a:rPr lang="el-GR" sz="1100" dirty="0" smtClean="0"/>
              <a:t>λ</a:t>
            </a:r>
            <a:r>
              <a:rPr lang="en-US" sz="1100" dirty="0" smtClean="0"/>
              <a:t>) in inches (11.8028”/GHz) for the highest frequency to be shielded</a:t>
            </a:r>
          </a:p>
          <a:p>
            <a:pPr lvl="1"/>
            <a:r>
              <a:rPr lang="en-US" sz="1100" dirty="0" smtClean="0"/>
              <a:t>Dividing </a:t>
            </a:r>
            <a:r>
              <a:rPr lang="el-GR" sz="1100" dirty="0" smtClean="0"/>
              <a:t>λ</a:t>
            </a:r>
            <a:r>
              <a:rPr lang="en-US" sz="1100" dirty="0" smtClean="0"/>
              <a:t>/20 will give a dimension required to have approximately 20dB; dividing by 200 will give a dimension of approximately 40 dB, though this doesn’t account for reflections, standing waves or other noise sources.</a:t>
            </a:r>
          </a:p>
          <a:p>
            <a:pPr lvl="1"/>
            <a:r>
              <a:rPr lang="en-US" sz="1100" dirty="0" smtClean="0"/>
              <a:t>Example: If the highest frequency of concern is 2.4GHz (approximately the frequency of a microwave oven magnetron), the wavelength </a:t>
            </a:r>
            <a:r>
              <a:rPr lang="el-GR" sz="1100" dirty="0" smtClean="0"/>
              <a:t>λ</a:t>
            </a:r>
            <a:r>
              <a:rPr lang="en-US" sz="1100" dirty="0" smtClean="0"/>
              <a:t> for this frequency is 4.92”.  Approximately 20dB of shielding requires an aperture no larger than 0.246”. For Approximately 40dB of shielding, the size is reduced to 0.025” (which is approximately the size of pores in the window screen used in microwave ovens).</a:t>
            </a:r>
          </a:p>
          <a:p>
            <a:pPr lvl="1"/>
            <a:r>
              <a:rPr lang="en-US" sz="1100" dirty="0" smtClean="0"/>
              <a:t>Note that if there is more than one opening within </a:t>
            </a:r>
            <a:r>
              <a:rPr lang="el-GR" sz="1100" dirty="0" smtClean="0"/>
              <a:t>λ</a:t>
            </a:r>
            <a:r>
              <a:rPr lang="en-US" sz="1100" dirty="0" smtClean="0"/>
              <a:t>/2, slot-effect coupling will further reduce shielding.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 Leakage of Apertures</a:t>
            </a:r>
            <a:endParaRPr lang="en-US" dirty="0"/>
          </a:p>
        </p:txBody>
      </p:sp>
      <p:pic>
        <p:nvPicPr>
          <p:cNvPr id="108546" name="Picture 2"/>
          <p:cNvPicPr>
            <a:picLocks noGrp="1" noChangeAspect="1" noChangeArrowheads="1"/>
          </p:cNvPicPr>
          <p:nvPr>
            <p:ph idx="1"/>
          </p:nvPr>
        </p:nvPicPr>
        <p:blipFill>
          <a:blip r:embed="rId3" cstate="email"/>
          <a:srcRect/>
          <a:stretch>
            <a:fillRect/>
          </a:stretch>
        </p:blipFill>
        <p:spPr bwMode="auto">
          <a:xfrm>
            <a:off x="928662" y="1714488"/>
            <a:ext cx="2422311" cy="1788317"/>
          </a:xfrm>
          <a:prstGeom prst="rect">
            <a:avLst/>
          </a:prstGeom>
          <a:noFill/>
          <a:ln w="9525">
            <a:noFill/>
            <a:miter lim="800000"/>
            <a:headEnd/>
            <a:tailEnd/>
          </a:ln>
        </p:spPr>
      </p:pic>
      <p:pic>
        <p:nvPicPr>
          <p:cNvPr id="108547" name="Picture 3"/>
          <p:cNvPicPr>
            <a:picLocks noChangeAspect="1" noChangeArrowheads="1"/>
          </p:cNvPicPr>
          <p:nvPr/>
        </p:nvPicPr>
        <p:blipFill>
          <a:blip r:embed="rId4" cstate="email"/>
          <a:srcRect/>
          <a:stretch>
            <a:fillRect/>
          </a:stretch>
        </p:blipFill>
        <p:spPr bwMode="auto">
          <a:xfrm>
            <a:off x="4214810" y="2714620"/>
            <a:ext cx="4235551" cy="2786082"/>
          </a:xfrm>
          <a:prstGeom prst="rect">
            <a:avLst/>
          </a:prstGeom>
          <a:noFill/>
          <a:ln w="9525">
            <a:noFill/>
            <a:miter lim="800000"/>
            <a:headEnd/>
            <a:tailEnd/>
          </a:ln>
        </p:spPr>
      </p:pic>
      <p:sp>
        <p:nvSpPr>
          <p:cNvPr id="6" name="TextBox 5"/>
          <p:cNvSpPr txBox="1"/>
          <p:nvPr/>
        </p:nvSpPr>
        <p:spPr>
          <a:xfrm>
            <a:off x="4500562" y="2143116"/>
            <a:ext cx="2849819" cy="369332"/>
          </a:xfrm>
          <a:prstGeom prst="rect">
            <a:avLst/>
          </a:prstGeom>
          <a:noFill/>
        </p:spPr>
        <p:txBody>
          <a:bodyPr wrap="none" rtlCol="0">
            <a:spAutoFit/>
          </a:bodyPr>
          <a:lstStyle/>
          <a:p>
            <a:r>
              <a:rPr lang="en-US" dirty="0" smtClean="0"/>
              <a:t>Shielding Effect of Apertures</a:t>
            </a:r>
            <a:endParaRPr lang="en-US" dirty="0"/>
          </a:p>
        </p:txBody>
      </p:sp>
      <p:pic>
        <p:nvPicPr>
          <p:cNvPr id="108548" name="Picture 4"/>
          <p:cNvPicPr>
            <a:picLocks noChangeAspect="1" noChangeArrowheads="1"/>
          </p:cNvPicPr>
          <p:nvPr/>
        </p:nvPicPr>
        <p:blipFill>
          <a:blip r:embed="rId5" cstate="email"/>
          <a:srcRect/>
          <a:stretch>
            <a:fillRect/>
          </a:stretch>
        </p:blipFill>
        <p:spPr bwMode="auto">
          <a:xfrm>
            <a:off x="857224" y="4286256"/>
            <a:ext cx="3000364" cy="182520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Effect &amp; Skin Depth</a:t>
            </a:r>
            <a:endParaRPr lang="en-US" dirty="0"/>
          </a:p>
        </p:txBody>
      </p:sp>
      <p:sp>
        <p:nvSpPr>
          <p:cNvPr id="3" name="Content Placeholder 2"/>
          <p:cNvSpPr>
            <a:spLocks noGrp="1"/>
          </p:cNvSpPr>
          <p:nvPr>
            <p:ph idx="1"/>
          </p:nvPr>
        </p:nvSpPr>
        <p:spPr>
          <a:xfrm>
            <a:off x="467544" y="1484784"/>
            <a:ext cx="6329378" cy="3384376"/>
          </a:xfrm>
        </p:spPr>
        <p:txBody>
          <a:bodyPr>
            <a:normAutofit fontScale="25000" lnSpcReduction="20000"/>
          </a:bodyPr>
          <a:lstStyle/>
          <a:p>
            <a:pPr>
              <a:buNone/>
            </a:pPr>
            <a:r>
              <a:rPr lang="en-US" dirty="0" smtClean="0"/>
              <a:t>	Skin effect and Skin depth:  Alternating currents do not flow uniformly throughout the cross-section of a conductor as is the case with direct currents. Because of the skin effect, AC flows only near the surface of the conductor. This effect creates a situation where the AC resistance of a conductor will be higher than the DC resistance.</a:t>
            </a:r>
          </a:p>
          <a:p>
            <a:pPr>
              <a:buNone/>
            </a:pPr>
            <a:r>
              <a:rPr lang="en-US" dirty="0" smtClean="0"/>
              <a:t>	</a:t>
            </a:r>
          </a:p>
          <a:p>
            <a:pPr>
              <a:buNone/>
            </a:pPr>
            <a:r>
              <a:rPr lang="en-US" dirty="0" smtClean="0"/>
              <a:t>	Skin effect is a function of shielding effectiveness, and provides 8.7dB/</a:t>
            </a:r>
            <a:r>
              <a:rPr lang="el-GR" dirty="0" smtClean="0"/>
              <a:t>δ</a:t>
            </a:r>
            <a:r>
              <a:rPr lang="en-US" dirty="0" smtClean="0"/>
              <a:t> of absorptive loss.</a:t>
            </a:r>
          </a:p>
          <a:p>
            <a:pPr>
              <a:buNone/>
            </a:pPr>
            <a:endParaRPr lang="en-US" dirty="0" smtClean="0"/>
          </a:p>
          <a:p>
            <a:pPr>
              <a:buNone/>
            </a:pPr>
            <a:r>
              <a:rPr lang="en-US" dirty="0" smtClean="0"/>
              <a:t>	To obtain maximum reflective loss at RF frequencies, the thickness of the shielding material should be about 3 to 10 times the skin depth.</a:t>
            </a:r>
          </a:p>
          <a:p>
            <a:pPr>
              <a:buNone/>
            </a:pPr>
            <a:r>
              <a:rPr lang="en-US" dirty="0" smtClean="0"/>
              <a:t>	</a:t>
            </a:r>
          </a:p>
          <a:p>
            <a:pPr>
              <a:buNone/>
            </a:pPr>
            <a:r>
              <a:rPr lang="en-US" dirty="0" smtClean="0"/>
              <a:t>	At 10MHz, aluminum has a skin depth of 0.001” and copper of 0.0008” so the thickness should be 0.010”</a:t>
            </a:r>
          </a:p>
          <a:p>
            <a:pPr>
              <a:buNone/>
            </a:pPr>
            <a:r>
              <a:rPr lang="en-US" dirty="0" smtClean="0"/>
              <a:t>	</a:t>
            </a:r>
          </a:p>
          <a:p>
            <a:pPr>
              <a:buNone/>
            </a:pPr>
            <a:r>
              <a:rPr lang="en-US" dirty="0" smtClean="0"/>
              <a:t>	Sheet metal used for shielding show a skin effect when currents flow in them. The skin depth is analogous to the critical depth in cylindrical conductors. In both cases, 63.2 percent of the current flows (in a 1/</a:t>
            </a:r>
            <a:r>
              <a:rPr lang="en-US" dirty="0" err="1" smtClean="0"/>
              <a:t>e^n</a:t>
            </a:r>
            <a:r>
              <a:rPr lang="en-US" dirty="0" smtClean="0"/>
              <a:t> manner) in the area between the surface and the skin depth (</a:t>
            </a:r>
            <a:r>
              <a:rPr lang="el-GR" dirty="0" smtClean="0"/>
              <a:t>δ</a:t>
            </a:r>
            <a:r>
              <a:rPr lang="en-US" dirty="0" smtClean="0"/>
              <a:t>).  Skin depth is calculated by </a:t>
            </a:r>
          </a:p>
          <a:p>
            <a:pPr>
              <a:buNone/>
            </a:pPr>
            <a:endParaRPr lang="en-US" dirty="0" smtClean="0"/>
          </a:p>
          <a:p>
            <a:pPr>
              <a:buNone/>
            </a:pPr>
            <a:r>
              <a:rPr lang="en-US" dirty="0" smtClean="0"/>
              <a:t>					</a:t>
            </a:r>
          </a:p>
          <a:p>
            <a:pPr>
              <a:buNone/>
            </a:pPr>
            <a:endParaRPr lang="en-US" dirty="0" smtClean="0"/>
          </a:p>
          <a:p>
            <a:pPr>
              <a:buNone/>
            </a:pPr>
            <a:r>
              <a:rPr lang="en-US" dirty="0" smtClean="0"/>
              <a:t>	where F is for the frequency in Hertz and k is 1.0 for copper, 1.234 for aluminum and 0.1 for steel. In terms of absorptive loss, the attenuation is 8.7 dB/</a:t>
            </a:r>
            <a:r>
              <a:rPr lang="el-GR" dirty="0" smtClean="0"/>
              <a:t>δ</a:t>
            </a:r>
            <a:r>
              <a:rPr lang="en-US" dirty="0" smtClean="0"/>
              <a:t>. To obtain the maximum reflective loss at RF frequencies, the thickness of the shielding material should be about 3 to 10 times the skin depth. For example at 10 MHz aluminum has a skin depth of 0.001” so shielding should be 0.010”.  (Aluminum foil is typically 0.001” thick)</a:t>
            </a:r>
          </a:p>
          <a:p>
            <a:pPr>
              <a:buNone/>
            </a:pPr>
            <a:endParaRPr lang="en-US" dirty="0" smtClean="0"/>
          </a:p>
          <a:p>
            <a:pPr>
              <a:buNone/>
            </a:pPr>
            <a:r>
              <a:rPr lang="en-US" dirty="0" smtClean="0"/>
              <a:t>	The current density near the surface “skin” of a conductor is greater than that at it’s core. The skin effect causes the effective resistance of the conductor to increase with frequency of the current. The current sets up eddies that cancel the current in the center of the conductor and reinforce the current at the skin; therefore, skin effect increases as frequency and amplitude of the eddy current losses increase. Also, at higher frequencies, there is a greater degree of heating in a conductor because of the increasing hysteresis.  In very high frequency applications, like Microwave, RADAR, and RF generation, solid conductors are replaced by tubes, having the same resistance.</a:t>
            </a:r>
          </a:p>
          <a:p>
            <a:pPr>
              <a:buNone/>
            </a:pPr>
            <a:endParaRPr lang="en-US" dirty="0"/>
          </a:p>
        </p:txBody>
      </p:sp>
      <p:pic>
        <p:nvPicPr>
          <p:cNvPr id="93187" name="Picture 3"/>
          <p:cNvPicPr>
            <a:picLocks noChangeAspect="1" noChangeArrowheads="1"/>
          </p:cNvPicPr>
          <p:nvPr/>
        </p:nvPicPr>
        <p:blipFill>
          <a:blip r:embed="rId3" cstate="email"/>
          <a:srcRect/>
          <a:stretch>
            <a:fillRect/>
          </a:stretch>
        </p:blipFill>
        <p:spPr bwMode="auto">
          <a:xfrm>
            <a:off x="3275856" y="2924944"/>
            <a:ext cx="666754" cy="428628"/>
          </a:xfrm>
          <a:prstGeom prst="rect">
            <a:avLst/>
          </a:prstGeom>
          <a:noFill/>
          <a:ln w="9525">
            <a:noFill/>
            <a:miter lim="800000"/>
            <a:headEnd/>
            <a:tailEnd/>
          </a:ln>
        </p:spPr>
      </p:pic>
      <p:pic>
        <p:nvPicPr>
          <p:cNvPr id="93189" name="Picture 5"/>
          <p:cNvPicPr>
            <a:picLocks noChangeAspect="1" noChangeArrowheads="1"/>
          </p:cNvPicPr>
          <p:nvPr/>
        </p:nvPicPr>
        <p:blipFill>
          <a:blip r:embed="rId4" cstate="email"/>
          <a:srcRect/>
          <a:stretch>
            <a:fillRect/>
          </a:stretch>
        </p:blipFill>
        <p:spPr bwMode="auto">
          <a:xfrm>
            <a:off x="7500958" y="1142984"/>
            <a:ext cx="1214446" cy="3357586"/>
          </a:xfrm>
          <a:prstGeom prst="rect">
            <a:avLst/>
          </a:prstGeom>
          <a:noFill/>
          <a:ln w="9525">
            <a:noFill/>
            <a:miter lim="800000"/>
            <a:headEnd/>
            <a:tailEnd/>
          </a:ln>
        </p:spPr>
      </p:pic>
      <p:pic>
        <p:nvPicPr>
          <p:cNvPr id="28674" name="Picture 2"/>
          <p:cNvPicPr>
            <a:picLocks noChangeAspect="1" noChangeArrowheads="1"/>
          </p:cNvPicPr>
          <p:nvPr/>
        </p:nvPicPr>
        <p:blipFill>
          <a:blip r:embed="rId5" cstate="email"/>
          <a:srcRect/>
          <a:stretch>
            <a:fillRect/>
          </a:stretch>
        </p:blipFill>
        <p:spPr bwMode="auto">
          <a:xfrm>
            <a:off x="5572132" y="4929198"/>
            <a:ext cx="3338515" cy="1721166"/>
          </a:xfrm>
          <a:prstGeom prst="rect">
            <a:avLst/>
          </a:prstGeom>
          <a:noFill/>
          <a:ln w="9525">
            <a:noFill/>
            <a:miter lim="800000"/>
            <a:headEnd/>
            <a:tailEnd/>
          </a:ln>
        </p:spPr>
      </p:pic>
      <p:pic>
        <p:nvPicPr>
          <p:cNvPr id="32769" name="Picture 1"/>
          <p:cNvPicPr>
            <a:picLocks noChangeAspect="1" noChangeArrowheads="1"/>
          </p:cNvPicPr>
          <p:nvPr/>
        </p:nvPicPr>
        <p:blipFill>
          <a:blip r:embed="rId6" cstate="email"/>
          <a:srcRect/>
          <a:stretch>
            <a:fillRect/>
          </a:stretch>
        </p:blipFill>
        <p:spPr bwMode="auto">
          <a:xfrm>
            <a:off x="1643042" y="5715016"/>
            <a:ext cx="3199346" cy="79057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Filtered Connectors</a:t>
            </a:r>
            <a:endParaRPr lang="en-US" dirty="0"/>
          </a:p>
        </p:txBody>
      </p:sp>
      <p:pic>
        <p:nvPicPr>
          <p:cNvPr id="4" name="Picture 1"/>
          <p:cNvPicPr>
            <a:picLocks noChangeAspect="1" noChangeArrowheads="1"/>
          </p:cNvPicPr>
          <p:nvPr/>
        </p:nvPicPr>
        <p:blipFill>
          <a:blip r:embed="rId3" cstate="email"/>
          <a:srcRect/>
          <a:stretch>
            <a:fillRect/>
          </a:stretch>
        </p:blipFill>
        <p:spPr bwMode="auto">
          <a:xfrm>
            <a:off x="2987824" y="1556792"/>
            <a:ext cx="1152532" cy="500066"/>
          </a:xfrm>
          <a:prstGeom prst="rect">
            <a:avLst/>
          </a:prstGeom>
          <a:noFill/>
          <a:ln w="9525">
            <a:noFill/>
            <a:miter lim="800000"/>
            <a:headEnd/>
            <a:tailEnd/>
          </a:ln>
        </p:spPr>
      </p:pic>
      <p:pic>
        <p:nvPicPr>
          <p:cNvPr id="5" name="Picture 5"/>
          <p:cNvPicPr>
            <a:picLocks noChangeAspect="1" noChangeArrowheads="1"/>
          </p:cNvPicPr>
          <p:nvPr/>
        </p:nvPicPr>
        <p:blipFill>
          <a:blip r:embed="rId4" cstate="email"/>
          <a:srcRect/>
          <a:stretch>
            <a:fillRect/>
          </a:stretch>
        </p:blipFill>
        <p:spPr bwMode="auto">
          <a:xfrm>
            <a:off x="899592" y="1340768"/>
            <a:ext cx="1500198" cy="1071570"/>
          </a:xfrm>
          <a:prstGeom prst="rect">
            <a:avLst/>
          </a:prstGeom>
          <a:noFill/>
          <a:ln w="9525">
            <a:noFill/>
            <a:miter lim="800000"/>
            <a:headEnd/>
            <a:tailEnd/>
          </a:ln>
        </p:spPr>
      </p:pic>
      <p:pic>
        <p:nvPicPr>
          <p:cNvPr id="7" name="Picture 7"/>
          <p:cNvPicPr>
            <a:picLocks noChangeAspect="1" noChangeArrowheads="1"/>
          </p:cNvPicPr>
          <p:nvPr/>
        </p:nvPicPr>
        <p:blipFill>
          <a:blip r:embed="rId5" cstate="email"/>
          <a:srcRect/>
          <a:stretch>
            <a:fillRect/>
          </a:stretch>
        </p:blipFill>
        <p:spPr bwMode="auto">
          <a:xfrm>
            <a:off x="5004048" y="1412776"/>
            <a:ext cx="3643326" cy="3521882"/>
          </a:xfrm>
          <a:prstGeom prst="rect">
            <a:avLst/>
          </a:prstGeom>
          <a:noFill/>
          <a:ln w="9525">
            <a:noFill/>
            <a:miter lim="800000"/>
            <a:headEnd/>
            <a:tailEnd/>
          </a:ln>
        </p:spPr>
      </p:pic>
      <p:pic>
        <p:nvPicPr>
          <p:cNvPr id="88065" name="Picture 1" descr="F:\EMI PPT\filtered terminal strip.bmp"/>
          <p:cNvPicPr>
            <a:picLocks noChangeAspect="1" noChangeArrowheads="1"/>
          </p:cNvPicPr>
          <p:nvPr/>
        </p:nvPicPr>
        <p:blipFill>
          <a:blip r:embed="rId6" cstate="email"/>
          <a:srcRect/>
          <a:stretch>
            <a:fillRect/>
          </a:stretch>
        </p:blipFill>
        <p:spPr bwMode="auto">
          <a:xfrm>
            <a:off x="683568" y="2708920"/>
            <a:ext cx="4091048" cy="341508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Honeycomb Vent Panels for Shielded Enclosures</a:t>
            </a:r>
            <a:r>
              <a:rPr lang="en-US" dirty="0" smtClean="0"/>
              <a:t/>
            </a:r>
            <a:br>
              <a:rPr lang="en-US" dirty="0" smtClean="0"/>
            </a:br>
            <a:r>
              <a:rPr lang="en-US" sz="2200" dirty="0" smtClean="0"/>
              <a:t>– When equipment has to operate during an event, and needs to breath, any opening to the outside air must use a honeycomb vent panel. The geometry of the panel is calculate in order to create the desired “wave guide” effect.</a:t>
            </a:r>
            <a:endParaRPr lang="en-US" sz="2200" dirty="0"/>
          </a:p>
        </p:txBody>
      </p:sp>
      <p:sp>
        <p:nvSpPr>
          <p:cNvPr id="3" name="Content Placeholder 2"/>
          <p:cNvSpPr>
            <a:spLocks noGrp="1"/>
          </p:cNvSpPr>
          <p:nvPr>
            <p:ph idx="1"/>
          </p:nvPr>
        </p:nvSpPr>
        <p:spPr/>
        <p:txBody>
          <a:bodyPr/>
          <a:lstStyle/>
          <a:p>
            <a:endParaRPr lang="en-US" b="1" dirty="0" smtClean="0"/>
          </a:p>
          <a:p>
            <a:endParaRPr lang="en-US" dirty="0"/>
          </a:p>
        </p:txBody>
      </p:sp>
      <p:pic>
        <p:nvPicPr>
          <p:cNvPr id="7169" name="Picture 1" descr="C:\Documents and Settings\willdem\Desktop\EMI\honeycombvent.jpg"/>
          <p:cNvPicPr>
            <a:picLocks noChangeAspect="1" noChangeArrowheads="1"/>
          </p:cNvPicPr>
          <p:nvPr/>
        </p:nvPicPr>
        <p:blipFill>
          <a:blip r:embed="rId3" cstate="email"/>
          <a:srcRect/>
          <a:stretch>
            <a:fillRect/>
          </a:stretch>
        </p:blipFill>
        <p:spPr bwMode="auto">
          <a:xfrm>
            <a:off x="1115616" y="1700808"/>
            <a:ext cx="2286016" cy="2057415"/>
          </a:xfrm>
          <a:prstGeom prst="rect">
            <a:avLst/>
          </a:prstGeom>
          <a:noFill/>
        </p:spPr>
      </p:pic>
      <p:pic>
        <p:nvPicPr>
          <p:cNvPr id="7171" name="Picture 3"/>
          <p:cNvPicPr>
            <a:picLocks noChangeAspect="1" noChangeArrowheads="1"/>
          </p:cNvPicPr>
          <p:nvPr/>
        </p:nvPicPr>
        <p:blipFill>
          <a:blip r:embed="rId4" cstate="email"/>
          <a:srcRect/>
          <a:stretch>
            <a:fillRect/>
          </a:stretch>
        </p:blipFill>
        <p:spPr bwMode="auto">
          <a:xfrm>
            <a:off x="214282" y="3929066"/>
            <a:ext cx="5157096" cy="2571768"/>
          </a:xfrm>
          <a:prstGeom prst="rect">
            <a:avLst/>
          </a:prstGeom>
          <a:noFill/>
          <a:ln w="9525">
            <a:noFill/>
            <a:miter lim="800000"/>
            <a:headEnd/>
            <a:tailEnd/>
          </a:ln>
        </p:spPr>
      </p:pic>
      <p:pic>
        <p:nvPicPr>
          <p:cNvPr id="7172" name="Picture 4"/>
          <p:cNvPicPr>
            <a:picLocks noChangeAspect="1" noChangeArrowheads="1"/>
          </p:cNvPicPr>
          <p:nvPr/>
        </p:nvPicPr>
        <p:blipFill>
          <a:blip r:embed="rId5" cstate="email"/>
          <a:srcRect/>
          <a:stretch>
            <a:fillRect/>
          </a:stretch>
        </p:blipFill>
        <p:spPr bwMode="auto">
          <a:xfrm>
            <a:off x="5357818" y="1571612"/>
            <a:ext cx="3379771" cy="2304746"/>
          </a:xfrm>
          <a:prstGeom prst="rect">
            <a:avLst/>
          </a:prstGeom>
          <a:noFill/>
          <a:ln w="9525">
            <a:noFill/>
            <a:miter lim="800000"/>
            <a:headEnd/>
            <a:tailEnd/>
          </a:ln>
        </p:spPr>
      </p:pic>
      <p:pic>
        <p:nvPicPr>
          <p:cNvPr id="7173" name="Picture 5"/>
          <p:cNvPicPr>
            <a:picLocks noChangeAspect="1" noChangeArrowheads="1"/>
          </p:cNvPicPr>
          <p:nvPr/>
        </p:nvPicPr>
        <p:blipFill>
          <a:blip r:embed="rId6" cstate="email"/>
          <a:srcRect/>
          <a:stretch>
            <a:fillRect/>
          </a:stretch>
        </p:blipFill>
        <p:spPr bwMode="auto">
          <a:xfrm>
            <a:off x="5786446" y="4357694"/>
            <a:ext cx="2714644" cy="172294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Ferrites</a:t>
            </a:r>
            <a:endParaRPr lang="en-US" dirty="0"/>
          </a:p>
        </p:txBody>
      </p:sp>
      <p:sp>
        <p:nvSpPr>
          <p:cNvPr id="3" name="Content Placeholder 2"/>
          <p:cNvSpPr>
            <a:spLocks noGrp="1"/>
          </p:cNvSpPr>
          <p:nvPr>
            <p:ph idx="1"/>
          </p:nvPr>
        </p:nvSpPr>
        <p:spPr>
          <a:xfrm>
            <a:off x="500034" y="1643050"/>
            <a:ext cx="3043230" cy="1614485"/>
          </a:xfrm>
        </p:spPr>
        <p:txBody>
          <a:bodyPr>
            <a:noAutofit/>
          </a:bodyPr>
          <a:lstStyle/>
          <a:p>
            <a:r>
              <a:rPr lang="en-US" sz="1600" dirty="0" smtClean="0"/>
              <a:t>Ferrites add a small amount of inductance to a cable.</a:t>
            </a:r>
          </a:p>
          <a:p>
            <a:endParaRPr lang="en-US" sz="1600" dirty="0" smtClean="0"/>
          </a:p>
          <a:p>
            <a:r>
              <a:rPr lang="en-US" sz="1600" dirty="0" smtClean="0"/>
              <a:t>Ferrites come in solid cores, split cores and special purpose forms.</a:t>
            </a:r>
          </a:p>
          <a:p>
            <a:endParaRPr lang="en-US" sz="1600" dirty="0" smtClean="0"/>
          </a:p>
          <a:p>
            <a:r>
              <a:rPr lang="en-US" sz="1600" dirty="0" smtClean="0"/>
              <a:t>They are made of different materials for different frequency responses.  Ferrites are “tuned” to frequency bands and should be applied accordingly.</a:t>
            </a:r>
          </a:p>
          <a:p>
            <a:r>
              <a:rPr lang="en-US" sz="1600" dirty="0" smtClean="0"/>
              <a:t>Ferrites work REALLY well for very specific EMI problems. </a:t>
            </a:r>
            <a:r>
              <a:rPr lang="en-US" sz="1600" b="1" dirty="0" smtClean="0"/>
              <a:t>They will most assuredly NOT protect equipment from an EMP.</a:t>
            </a:r>
            <a:endParaRPr lang="en-US" sz="1600" b="1" dirty="0"/>
          </a:p>
        </p:txBody>
      </p:sp>
      <p:pic>
        <p:nvPicPr>
          <p:cNvPr id="116738" name="Picture 2" descr="http://img.directindustry.com/images_di/photo-g/ferrite-core-for-cable-356264.jpg">
            <a:hlinkClick r:id="" tooltip="Close"/>
          </p:cNvPr>
          <p:cNvPicPr>
            <a:picLocks noChangeAspect="1" noChangeArrowheads="1"/>
          </p:cNvPicPr>
          <p:nvPr/>
        </p:nvPicPr>
        <p:blipFill>
          <a:blip r:embed="rId3" cstate="email"/>
          <a:srcRect l="8750" t="13125" r="12499" b="13749"/>
          <a:stretch>
            <a:fillRect/>
          </a:stretch>
        </p:blipFill>
        <p:spPr bwMode="auto">
          <a:xfrm>
            <a:off x="4214810" y="1071546"/>
            <a:ext cx="4500594" cy="2786082"/>
          </a:xfrm>
          <a:prstGeom prst="rect">
            <a:avLst/>
          </a:prstGeom>
          <a:noFill/>
        </p:spPr>
      </p:pic>
      <p:pic>
        <p:nvPicPr>
          <p:cNvPr id="116739" name="Picture 3"/>
          <p:cNvPicPr>
            <a:picLocks noChangeAspect="1" noChangeArrowheads="1"/>
          </p:cNvPicPr>
          <p:nvPr/>
        </p:nvPicPr>
        <p:blipFill>
          <a:blip r:embed="rId4" cstate="email"/>
          <a:srcRect/>
          <a:stretch>
            <a:fillRect/>
          </a:stretch>
        </p:blipFill>
        <p:spPr bwMode="auto">
          <a:xfrm>
            <a:off x="4500562" y="4143380"/>
            <a:ext cx="3714776" cy="230382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 Gasket</a:t>
            </a:r>
            <a:endParaRPr lang="en-US" dirty="0"/>
          </a:p>
        </p:txBody>
      </p:sp>
      <p:sp>
        <p:nvSpPr>
          <p:cNvPr id="3" name="Content Placeholder 2"/>
          <p:cNvSpPr>
            <a:spLocks noGrp="1"/>
          </p:cNvSpPr>
          <p:nvPr>
            <p:ph idx="1"/>
          </p:nvPr>
        </p:nvSpPr>
        <p:spPr>
          <a:xfrm>
            <a:off x="683568" y="5373216"/>
            <a:ext cx="7776864" cy="1008112"/>
          </a:xfrm>
        </p:spPr>
        <p:txBody>
          <a:bodyPr>
            <a:normAutofit fontScale="47500" lnSpcReduction="20000"/>
          </a:bodyPr>
          <a:lstStyle/>
          <a:p>
            <a:pPr>
              <a:buNone/>
            </a:pPr>
            <a:r>
              <a:rPr lang="en-US" dirty="0" smtClean="0"/>
              <a:t>	There are many types of EMI gaskets.  The most common are metal / metalized fabric over an elastomeric core, and finger stock (such as Beryllium-Copper).</a:t>
            </a:r>
          </a:p>
          <a:p>
            <a:pPr>
              <a:buNone/>
            </a:pPr>
            <a:r>
              <a:rPr lang="en-US" dirty="0" smtClean="0"/>
              <a:t>	All interfaces age with time so if your gasket is damaged or oxidizes, you lose shielding effectiveness. Quickly.</a:t>
            </a:r>
          </a:p>
        </p:txBody>
      </p:sp>
      <p:pic>
        <p:nvPicPr>
          <p:cNvPr id="4" name="Picture 1" descr="C:\Documents and Settings\willdem\Desktop\EMI\honeycomb_vents[1].jpg"/>
          <p:cNvPicPr>
            <a:picLocks noChangeAspect="1" noChangeArrowheads="1"/>
          </p:cNvPicPr>
          <p:nvPr/>
        </p:nvPicPr>
        <p:blipFill>
          <a:blip r:embed="rId3" cstate="email"/>
          <a:srcRect/>
          <a:stretch>
            <a:fillRect/>
          </a:stretch>
        </p:blipFill>
        <p:spPr bwMode="auto">
          <a:xfrm>
            <a:off x="642910" y="1571613"/>
            <a:ext cx="2776962" cy="1838682"/>
          </a:xfrm>
          <a:prstGeom prst="rect">
            <a:avLst/>
          </a:prstGeom>
          <a:noFill/>
        </p:spPr>
      </p:pic>
      <p:pic>
        <p:nvPicPr>
          <p:cNvPr id="5" name="Picture 2" descr="http://www.omegashielding.com/images/fold-over-series.jpg">
            <a:hlinkClick r:id="rId4"/>
          </p:cNvPr>
          <p:cNvPicPr>
            <a:picLocks noChangeAspect="1" noChangeArrowheads="1"/>
          </p:cNvPicPr>
          <p:nvPr/>
        </p:nvPicPr>
        <p:blipFill>
          <a:blip r:embed="rId5" cstate="email"/>
          <a:srcRect/>
          <a:stretch>
            <a:fillRect/>
          </a:stretch>
        </p:blipFill>
        <p:spPr bwMode="auto">
          <a:xfrm>
            <a:off x="3491880" y="1556792"/>
            <a:ext cx="2304256" cy="1872208"/>
          </a:xfrm>
          <a:prstGeom prst="rect">
            <a:avLst/>
          </a:prstGeom>
          <a:noFill/>
        </p:spPr>
      </p:pic>
      <p:pic>
        <p:nvPicPr>
          <p:cNvPr id="117761" name="Picture 1"/>
          <p:cNvPicPr>
            <a:picLocks noChangeAspect="1" noChangeArrowheads="1"/>
          </p:cNvPicPr>
          <p:nvPr/>
        </p:nvPicPr>
        <p:blipFill>
          <a:blip r:embed="rId6" cstate="email"/>
          <a:srcRect/>
          <a:stretch>
            <a:fillRect/>
          </a:stretch>
        </p:blipFill>
        <p:spPr bwMode="auto">
          <a:xfrm>
            <a:off x="1285852" y="4000504"/>
            <a:ext cx="2142188" cy="795338"/>
          </a:xfrm>
          <a:prstGeom prst="rect">
            <a:avLst/>
          </a:prstGeom>
          <a:noFill/>
          <a:ln w="9525">
            <a:noFill/>
            <a:miter lim="800000"/>
            <a:headEnd/>
            <a:tailEnd/>
          </a:ln>
        </p:spPr>
      </p:pic>
      <p:pic>
        <p:nvPicPr>
          <p:cNvPr id="117762" name="Picture 2"/>
          <p:cNvPicPr>
            <a:picLocks noChangeAspect="1" noChangeArrowheads="1"/>
          </p:cNvPicPr>
          <p:nvPr/>
        </p:nvPicPr>
        <p:blipFill>
          <a:blip r:embed="rId7" cstate="email"/>
          <a:srcRect/>
          <a:stretch>
            <a:fillRect/>
          </a:stretch>
        </p:blipFill>
        <p:spPr bwMode="auto">
          <a:xfrm>
            <a:off x="5786446" y="4143380"/>
            <a:ext cx="2532496" cy="1033463"/>
          </a:xfrm>
          <a:prstGeom prst="rect">
            <a:avLst/>
          </a:prstGeom>
          <a:noFill/>
          <a:ln w="9525">
            <a:noFill/>
            <a:miter lim="800000"/>
            <a:headEnd/>
            <a:tailEnd/>
          </a:ln>
        </p:spPr>
      </p:pic>
      <p:pic>
        <p:nvPicPr>
          <p:cNvPr id="117763" name="Picture 3"/>
          <p:cNvPicPr>
            <a:picLocks noChangeAspect="1" noChangeArrowheads="1"/>
          </p:cNvPicPr>
          <p:nvPr/>
        </p:nvPicPr>
        <p:blipFill>
          <a:blip r:embed="rId8" cstate="email"/>
          <a:srcRect/>
          <a:stretch>
            <a:fillRect/>
          </a:stretch>
        </p:blipFill>
        <p:spPr bwMode="auto">
          <a:xfrm>
            <a:off x="6786578" y="3929066"/>
            <a:ext cx="466725" cy="191189"/>
          </a:xfrm>
          <a:prstGeom prst="rect">
            <a:avLst/>
          </a:prstGeom>
          <a:noFill/>
          <a:ln w="9525">
            <a:noFill/>
            <a:miter lim="800000"/>
            <a:headEnd/>
            <a:tailEnd/>
          </a:ln>
        </p:spPr>
      </p:pic>
      <p:pic>
        <p:nvPicPr>
          <p:cNvPr id="3074" name="Picture 2" descr="F:\EMI PPT\Shield.jpg"/>
          <p:cNvPicPr>
            <a:picLocks noChangeAspect="1" noChangeArrowheads="1"/>
          </p:cNvPicPr>
          <p:nvPr/>
        </p:nvPicPr>
        <p:blipFill>
          <a:blip r:embed="rId9" cstate="email"/>
          <a:srcRect/>
          <a:stretch>
            <a:fillRect/>
          </a:stretch>
        </p:blipFill>
        <p:spPr bwMode="auto">
          <a:xfrm>
            <a:off x="5868144" y="1556792"/>
            <a:ext cx="2246650" cy="187220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fontScale="90000"/>
          </a:bodyPr>
          <a:lstStyle/>
          <a:p>
            <a:r>
              <a:rPr lang="en-US" dirty="0" smtClean="0"/>
              <a:t>Conductive Copper and Aluminum Tape</a:t>
            </a:r>
            <a:endParaRPr lang="en-US" dirty="0"/>
          </a:p>
        </p:txBody>
      </p:sp>
      <p:sp>
        <p:nvSpPr>
          <p:cNvPr id="3" name="Content Placeholder 2"/>
          <p:cNvSpPr>
            <a:spLocks noGrp="1"/>
          </p:cNvSpPr>
          <p:nvPr>
            <p:ph idx="1"/>
          </p:nvPr>
        </p:nvSpPr>
        <p:spPr>
          <a:xfrm>
            <a:off x="457200" y="1600200"/>
            <a:ext cx="4257676" cy="4525963"/>
          </a:xfrm>
        </p:spPr>
        <p:txBody>
          <a:bodyPr>
            <a:normAutofit fontScale="92500" lnSpcReduction="10000"/>
          </a:bodyPr>
          <a:lstStyle/>
          <a:p>
            <a:r>
              <a:rPr lang="en-US" sz="1600" dirty="0" smtClean="0"/>
              <a:t>Copper tape is backed with a pressure-sensitive acrylic adhesive.  It must be applied under pressure to bond.</a:t>
            </a:r>
          </a:p>
          <a:p>
            <a:endParaRPr lang="en-US" sz="1600" dirty="0" smtClean="0"/>
          </a:p>
          <a:p>
            <a:r>
              <a:rPr lang="en-US" sz="1600" dirty="0" smtClean="0"/>
              <a:t>Many “conductive” adhesives are not especially conductive.  Impedance mismatches are a bad thing, so adhesive conductivity should be measured. </a:t>
            </a:r>
            <a:r>
              <a:rPr lang="en-US" sz="1600" b="1" dirty="0" smtClean="0"/>
              <a:t>Aluminum tape from the hardware store does NOT have conductive adhesive and it will not create a bond!</a:t>
            </a:r>
          </a:p>
          <a:p>
            <a:endParaRPr lang="en-US" sz="1600" dirty="0" smtClean="0"/>
          </a:p>
          <a:p>
            <a:r>
              <a:rPr lang="en-US" sz="1600" dirty="0" smtClean="0"/>
              <a:t>WARNING: copper tape is less like a roll of masking tape and more like a rolled up razor blade.  Exercise extreme caution when handling and DO NOT run your fingers along the edges.</a:t>
            </a:r>
          </a:p>
          <a:p>
            <a:pPr>
              <a:buNone/>
            </a:pPr>
            <a:endParaRPr lang="en-US" sz="1600" dirty="0" smtClean="0"/>
          </a:p>
          <a:p>
            <a:r>
              <a:rPr lang="en-US" sz="1600" dirty="0" smtClean="0"/>
              <a:t>Suppliers: 3M, SPI Supplies, Parker </a:t>
            </a:r>
            <a:r>
              <a:rPr lang="en-US" sz="1600" dirty="0" err="1" smtClean="0"/>
              <a:t>Chomerics</a:t>
            </a:r>
            <a:r>
              <a:rPr lang="en-US" sz="1600" dirty="0" smtClean="0"/>
              <a:t>, findtape.com, </a:t>
            </a:r>
            <a:r>
              <a:rPr lang="en-US" sz="1600" dirty="0" err="1" smtClean="0"/>
              <a:t>kapton</a:t>
            </a:r>
            <a:r>
              <a:rPr lang="en-US" sz="1600" dirty="0" smtClean="0"/>
              <a:t> tape, EMKA, MAJR products</a:t>
            </a:r>
            <a:endParaRPr lang="en-US" sz="1600" dirty="0"/>
          </a:p>
        </p:txBody>
      </p:sp>
      <p:pic>
        <p:nvPicPr>
          <p:cNvPr id="59394" name="Picture 2" descr="http://imghost.indiamart.com/data/J/J/MY-1568451/products11_250x250.jpg"/>
          <p:cNvPicPr>
            <a:picLocks noChangeAspect="1" noChangeArrowheads="1"/>
          </p:cNvPicPr>
          <p:nvPr/>
        </p:nvPicPr>
        <p:blipFill>
          <a:blip r:embed="rId3" cstate="email"/>
          <a:srcRect/>
          <a:stretch>
            <a:fillRect/>
          </a:stretch>
        </p:blipFill>
        <p:spPr bwMode="auto">
          <a:xfrm>
            <a:off x="4932040" y="1340768"/>
            <a:ext cx="3524258" cy="3524258"/>
          </a:xfrm>
          <a:prstGeom prst="rect">
            <a:avLst/>
          </a:prstGeom>
          <a:noFill/>
        </p:spPr>
      </p:pic>
      <p:pic>
        <p:nvPicPr>
          <p:cNvPr id="79873" name="Picture 1" descr="mediawebserver?66666UuZjcFSLXTtlx&amp;a4X&amp;VEV76EbHSHVs6EVs6E666666--"/>
          <p:cNvPicPr>
            <a:picLocks noChangeAspect="1" noChangeArrowheads="1"/>
          </p:cNvPicPr>
          <p:nvPr/>
        </p:nvPicPr>
        <p:blipFill>
          <a:blip r:embed="rId4" cstate="email"/>
          <a:srcRect/>
          <a:stretch>
            <a:fillRect/>
          </a:stretch>
        </p:blipFill>
        <p:spPr bwMode="auto">
          <a:xfrm>
            <a:off x="5940152" y="4941168"/>
            <a:ext cx="1685925" cy="16859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Galvanic Compatibility</a:t>
            </a:r>
            <a:endParaRPr lang="en-US" dirty="0"/>
          </a:p>
        </p:txBody>
      </p:sp>
      <p:sp>
        <p:nvSpPr>
          <p:cNvPr id="3" name="Content Placeholder 2"/>
          <p:cNvSpPr>
            <a:spLocks noGrp="1"/>
          </p:cNvSpPr>
          <p:nvPr>
            <p:ph idx="1"/>
          </p:nvPr>
        </p:nvSpPr>
        <p:spPr>
          <a:xfrm>
            <a:off x="4932040" y="1340768"/>
            <a:ext cx="3686172" cy="7416824"/>
          </a:xfrm>
        </p:spPr>
        <p:txBody>
          <a:bodyPr>
            <a:noAutofit/>
          </a:bodyPr>
          <a:lstStyle/>
          <a:p>
            <a:r>
              <a:rPr lang="en-US" sz="1400" dirty="0" smtClean="0"/>
              <a:t>In the presence of oxygen, metals oxidize; other atmospheric effects and thermal cycling accelerates this process.</a:t>
            </a:r>
          </a:p>
          <a:p>
            <a:endParaRPr lang="en-US" sz="1400" dirty="0" smtClean="0"/>
          </a:p>
          <a:p>
            <a:r>
              <a:rPr lang="en-US" sz="1400" dirty="0" smtClean="0"/>
              <a:t>When moisture is present, the oxidized salts form electrolytes between the two dissimilar metals becoming a simple battery. As currents flow from the cathode to the anode a voltage potential develops.</a:t>
            </a:r>
          </a:p>
          <a:p>
            <a:endParaRPr lang="en-US" sz="1400" dirty="0" smtClean="0"/>
          </a:p>
          <a:p>
            <a:r>
              <a:rPr lang="en-US" sz="1400" dirty="0" smtClean="0"/>
              <a:t>The voltage amplitude (measured in Electron-Volts) is directly proportional to currents flowing across the junction of the two metals and enables corrosion through an Oxygen-Reduction reaction.</a:t>
            </a:r>
          </a:p>
          <a:p>
            <a:pPr>
              <a:buNone/>
            </a:pPr>
            <a:endParaRPr lang="en-US" sz="1400" dirty="0" smtClean="0"/>
          </a:p>
          <a:p>
            <a:r>
              <a:rPr lang="en-US" sz="1400" b="1" i="1" dirty="0" smtClean="0"/>
              <a:t>What this means is that if you use copper tape to seal up an aluminum box, you will create a galvanic pair. Oxidation will result and in a very short time you will lose bonding and shielding effectiveness. If you must do this, it has to be maintained regularly.</a:t>
            </a:r>
          </a:p>
        </p:txBody>
      </p:sp>
      <p:pic>
        <p:nvPicPr>
          <p:cNvPr id="54274" name="Picture 2"/>
          <p:cNvPicPr>
            <a:picLocks noChangeAspect="1" noChangeArrowheads="1"/>
          </p:cNvPicPr>
          <p:nvPr/>
        </p:nvPicPr>
        <p:blipFill>
          <a:blip r:embed="rId3" cstate="email"/>
          <a:srcRect/>
          <a:stretch>
            <a:fillRect/>
          </a:stretch>
        </p:blipFill>
        <p:spPr bwMode="auto">
          <a:xfrm>
            <a:off x="571472" y="2071678"/>
            <a:ext cx="4238067" cy="3571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lstStyle/>
          <a:p>
            <a:r>
              <a:rPr lang="en-US" dirty="0" smtClean="0"/>
              <a:t>The Electromagnetic Wave</a:t>
            </a:r>
            <a:endParaRPr lang="en-US" dirty="0"/>
          </a:p>
        </p:txBody>
      </p:sp>
      <p:sp>
        <p:nvSpPr>
          <p:cNvPr id="3" name="Content Placeholder 2"/>
          <p:cNvSpPr>
            <a:spLocks noGrp="1"/>
          </p:cNvSpPr>
          <p:nvPr>
            <p:ph idx="1"/>
          </p:nvPr>
        </p:nvSpPr>
        <p:spPr>
          <a:xfrm>
            <a:off x="2571736" y="1285860"/>
            <a:ext cx="3571900" cy="1285884"/>
          </a:xfrm>
        </p:spPr>
        <p:txBody>
          <a:bodyPr>
            <a:normAutofit fontScale="92500"/>
          </a:bodyPr>
          <a:lstStyle/>
          <a:p>
            <a:r>
              <a:rPr lang="en-US" sz="2400" dirty="0" smtClean="0"/>
              <a:t>H-Field 	(Magnetic)</a:t>
            </a:r>
          </a:p>
          <a:p>
            <a:r>
              <a:rPr lang="en-US" sz="2400" dirty="0" smtClean="0"/>
              <a:t>E-Field 	(Electric)</a:t>
            </a:r>
          </a:p>
          <a:p>
            <a:r>
              <a:rPr lang="en-US" sz="2400" dirty="0" smtClean="0"/>
              <a:t>PW-Field 	(Plane Wave)</a:t>
            </a:r>
            <a:endParaRPr lang="en-US" sz="2400" dirty="0"/>
          </a:p>
        </p:txBody>
      </p:sp>
      <p:sp>
        <p:nvSpPr>
          <p:cNvPr id="4" name="TextBox 3"/>
          <p:cNvSpPr txBox="1"/>
          <p:nvPr/>
        </p:nvSpPr>
        <p:spPr>
          <a:xfrm>
            <a:off x="714348" y="2571744"/>
            <a:ext cx="7786742" cy="1815882"/>
          </a:xfrm>
          <a:prstGeom prst="rect">
            <a:avLst/>
          </a:prstGeom>
          <a:noFill/>
        </p:spPr>
        <p:txBody>
          <a:bodyPr wrap="square" rtlCol="0">
            <a:spAutoFit/>
          </a:bodyPr>
          <a:lstStyle/>
          <a:p>
            <a:pPr>
              <a:buFont typeface="Wingdings" pitchFamily="2" charset="2"/>
              <a:buChar char="Ø"/>
            </a:pPr>
            <a:r>
              <a:rPr lang="en-US" sz="1400" dirty="0" smtClean="0"/>
              <a:t>The Electric Field (high impedance), Magnetic Field (low impedance), and Plane Wave (377 ohm) are the three aspects of EM/RF wave propagation. Different shielding levels result from variations in wave impedance.</a:t>
            </a:r>
          </a:p>
          <a:p>
            <a:pPr>
              <a:buFont typeface="Wingdings" pitchFamily="2" charset="2"/>
              <a:buChar char="Ø"/>
            </a:pPr>
            <a:endParaRPr lang="en-US" sz="1400" dirty="0" smtClean="0"/>
          </a:p>
          <a:p>
            <a:pPr>
              <a:buFont typeface="Wingdings" pitchFamily="2" charset="2"/>
              <a:buChar char="Ø"/>
            </a:pPr>
            <a:r>
              <a:rPr lang="en-US" sz="1400" dirty="0" smtClean="0"/>
              <a:t>Electric Field and Magnetic Field impedance change with separation distance. (Near Field)</a:t>
            </a:r>
          </a:p>
          <a:p>
            <a:pPr>
              <a:buFont typeface="Wingdings" pitchFamily="2" charset="2"/>
              <a:buChar char="Ø"/>
            </a:pPr>
            <a:endParaRPr lang="en-US" sz="1400" dirty="0" smtClean="0"/>
          </a:p>
          <a:p>
            <a:pPr>
              <a:buFont typeface="Wingdings" pitchFamily="2" charset="2"/>
              <a:buChar char="Ø"/>
            </a:pPr>
            <a:r>
              <a:rPr lang="en-US" sz="1400" dirty="0" smtClean="0"/>
              <a:t>Plane Wave impedance is constant with separation distance (Far Field).</a:t>
            </a:r>
          </a:p>
          <a:p>
            <a:endParaRPr lang="en-US" sz="1400" dirty="0"/>
          </a:p>
        </p:txBody>
      </p:sp>
      <p:pic>
        <p:nvPicPr>
          <p:cNvPr id="56321" name="Picture 1"/>
          <p:cNvPicPr>
            <a:picLocks noChangeAspect="1" noChangeArrowheads="1"/>
          </p:cNvPicPr>
          <p:nvPr/>
        </p:nvPicPr>
        <p:blipFill>
          <a:blip r:embed="rId3" cstate="email"/>
          <a:srcRect/>
          <a:stretch>
            <a:fillRect/>
          </a:stretch>
        </p:blipFill>
        <p:spPr bwMode="auto">
          <a:xfrm>
            <a:off x="827584" y="4221088"/>
            <a:ext cx="3891154" cy="2088232"/>
          </a:xfrm>
          <a:prstGeom prst="rect">
            <a:avLst/>
          </a:prstGeom>
          <a:noFill/>
          <a:ln w="9525">
            <a:noFill/>
            <a:miter lim="800000"/>
            <a:headEnd/>
            <a:tailEnd/>
          </a:ln>
        </p:spPr>
      </p:pic>
      <p:pic>
        <p:nvPicPr>
          <p:cNvPr id="20481" name="Picture 1" descr="F:\EMI PPT\FarNearFields-USP-4998112-1.png"/>
          <p:cNvPicPr>
            <a:picLocks noChangeAspect="1" noChangeArrowheads="1"/>
          </p:cNvPicPr>
          <p:nvPr/>
        </p:nvPicPr>
        <p:blipFill>
          <a:blip r:embed="rId4" cstate="email"/>
          <a:srcRect/>
          <a:stretch>
            <a:fillRect/>
          </a:stretch>
        </p:blipFill>
        <p:spPr bwMode="auto">
          <a:xfrm>
            <a:off x="4788024" y="4221088"/>
            <a:ext cx="3840474" cy="20446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Shielded Enclosures</a:t>
            </a:r>
            <a:endParaRPr lang="en-US" dirty="0"/>
          </a:p>
        </p:txBody>
      </p:sp>
      <p:pic>
        <p:nvPicPr>
          <p:cNvPr id="84994" name="Picture 2"/>
          <p:cNvPicPr>
            <a:picLocks noGrp="1" noChangeAspect="1" noChangeArrowheads="1"/>
          </p:cNvPicPr>
          <p:nvPr>
            <p:ph idx="1"/>
          </p:nvPr>
        </p:nvPicPr>
        <p:blipFill>
          <a:blip r:embed="rId3" cstate="email"/>
          <a:srcRect/>
          <a:stretch>
            <a:fillRect/>
          </a:stretch>
        </p:blipFill>
        <p:spPr bwMode="auto">
          <a:xfrm>
            <a:off x="642910" y="1571612"/>
            <a:ext cx="2500329" cy="1012244"/>
          </a:xfrm>
          <a:prstGeom prst="rect">
            <a:avLst/>
          </a:prstGeom>
          <a:noFill/>
          <a:ln w="9525">
            <a:noFill/>
            <a:miter lim="800000"/>
            <a:headEnd/>
            <a:tailEnd/>
          </a:ln>
        </p:spPr>
      </p:pic>
      <p:pic>
        <p:nvPicPr>
          <p:cNvPr id="84995" name="Picture 3"/>
          <p:cNvPicPr>
            <a:picLocks noChangeAspect="1" noChangeArrowheads="1"/>
          </p:cNvPicPr>
          <p:nvPr/>
        </p:nvPicPr>
        <p:blipFill>
          <a:blip r:embed="rId4" cstate="email"/>
          <a:srcRect/>
          <a:stretch>
            <a:fillRect/>
          </a:stretch>
        </p:blipFill>
        <p:spPr bwMode="auto">
          <a:xfrm>
            <a:off x="642910" y="4714884"/>
            <a:ext cx="2847975" cy="1409700"/>
          </a:xfrm>
          <a:prstGeom prst="rect">
            <a:avLst/>
          </a:prstGeom>
          <a:noFill/>
          <a:ln w="9525">
            <a:noFill/>
            <a:miter lim="800000"/>
            <a:headEnd/>
            <a:tailEnd/>
          </a:ln>
        </p:spPr>
      </p:pic>
      <p:cxnSp>
        <p:nvCxnSpPr>
          <p:cNvPr id="14" name="Straight Arrow Connector 13"/>
          <p:cNvCxnSpPr/>
          <p:nvPr/>
        </p:nvCxnSpPr>
        <p:spPr>
          <a:xfrm rot="5400000" flipH="1" flipV="1">
            <a:off x="2643174" y="2500306"/>
            <a:ext cx="357190"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2910" y="2786058"/>
            <a:ext cx="2643206" cy="1815882"/>
          </a:xfrm>
          <a:prstGeom prst="rect">
            <a:avLst/>
          </a:prstGeom>
          <a:noFill/>
        </p:spPr>
        <p:txBody>
          <a:bodyPr wrap="square" rtlCol="0">
            <a:spAutoFit/>
          </a:bodyPr>
          <a:lstStyle/>
          <a:p>
            <a:r>
              <a:rPr lang="en-US" sz="1600" dirty="0" smtClean="0"/>
              <a:t>Seams must be sealed to prevent “Slot Antenna” effect Using either copper tape or screws spaced at a X/X ratio of the wavelength of the highest frequency to be filtered. </a:t>
            </a:r>
            <a:endParaRPr lang="en-US" sz="1600" dirty="0"/>
          </a:p>
        </p:txBody>
      </p:sp>
      <p:cxnSp>
        <p:nvCxnSpPr>
          <p:cNvPr id="20" name="Straight Arrow Connector 19"/>
          <p:cNvCxnSpPr/>
          <p:nvPr/>
        </p:nvCxnSpPr>
        <p:spPr>
          <a:xfrm rot="16200000" flipH="1">
            <a:off x="2178827" y="4536289"/>
            <a:ext cx="785818" cy="4286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1" name="Picture 1"/>
          <p:cNvPicPr>
            <a:picLocks noChangeAspect="1" noChangeArrowheads="1"/>
          </p:cNvPicPr>
          <p:nvPr/>
        </p:nvPicPr>
        <p:blipFill>
          <a:blip r:embed="rId5" cstate="email"/>
          <a:srcRect/>
          <a:stretch>
            <a:fillRect/>
          </a:stretch>
        </p:blipFill>
        <p:spPr bwMode="auto">
          <a:xfrm>
            <a:off x="5643570" y="1571612"/>
            <a:ext cx="1933386" cy="1071570"/>
          </a:xfrm>
          <a:prstGeom prst="rect">
            <a:avLst/>
          </a:prstGeom>
          <a:noFill/>
          <a:ln w="9525">
            <a:noFill/>
            <a:miter lim="800000"/>
            <a:headEnd/>
            <a:tailEnd/>
          </a:ln>
        </p:spPr>
      </p:pic>
      <p:pic>
        <p:nvPicPr>
          <p:cNvPr id="10242" name="Picture 2"/>
          <p:cNvPicPr>
            <a:picLocks noChangeAspect="1" noChangeArrowheads="1"/>
          </p:cNvPicPr>
          <p:nvPr/>
        </p:nvPicPr>
        <p:blipFill>
          <a:blip r:embed="rId6" cstate="email"/>
          <a:srcRect/>
          <a:stretch>
            <a:fillRect/>
          </a:stretch>
        </p:blipFill>
        <p:spPr bwMode="auto">
          <a:xfrm>
            <a:off x="4786314" y="3210634"/>
            <a:ext cx="3744623" cy="286157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the Shelf EMI Control Boxes</a:t>
            </a:r>
            <a:endParaRPr lang="en-US" dirty="0"/>
          </a:p>
        </p:txBody>
      </p:sp>
      <p:sp>
        <p:nvSpPr>
          <p:cNvPr id="3" name="Content Placeholder 2"/>
          <p:cNvSpPr>
            <a:spLocks noGrp="1"/>
          </p:cNvSpPr>
          <p:nvPr>
            <p:ph idx="1"/>
          </p:nvPr>
        </p:nvSpPr>
        <p:spPr/>
        <p:txBody>
          <a:bodyPr/>
          <a:lstStyle/>
          <a:p>
            <a:r>
              <a:rPr lang="en-US" dirty="0" smtClean="0"/>
              <a:t>Hoffman makes Stainless steel EMC enclosures:</a:t>
            </a:r>
            <a:endParaRPr lang="en-US" dirty="0"/>
          </a:p>
        </p:txBody>
      </p:sp>
      <p:pic>
        <p:nvPicPr>
          <p:cNvPr id="3075" name="Picture 3" descr="C:\Users\mowillden\Desktop\EMP Presentation\hoffman emc.jpg"/>
          <p:cNvPicPr>
            <a:picLocks noChangeAspect="1" noChangeArrowheads="1"/>
          </p:cNvPicPr>
          <p:nvPr/>
        </p:nvPicPr>
        <p:blipFill>
          <a:blip r:embed="rId2" cstate="email"/>
          <a:srcRect/>
          <a:stretch>
            <a:fillRect/>
          </a:stretch>
        </p:blipFill>
        <p:spPr bwMode="auto">
          <a:xfrm>
            <a:off x="3203848" y="2348880"/>
            <a:ext cx="5007992" cy="36004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Contact</a:t>
            </a:r>
            <a:endParaRPr lang="en-US" dirty="0"/>
          </a:p>
        </p:txBody>
      </p:sp>
      <p:sp>
        <p:nvSpPr>
          <p:cNvPr id="3" name="Content Placeholder 2"/>
          <p:cNvSpPr>
            <a:spLocks noGrp="1"/>
          </p:cNvSpPr>
          <p:nvPr>
            <p:ph idx="1"/>
          </p:nvPr>
        </p:nvSpPr>
        <p:spPr>
          <a:xfrm>
            <a:off x="4139952" y="1412776"/>
            <a:ext cx="4546848" cy="2952329"/>
          </a:xfrm>
        </p:spPr>
        <p:txBody>
          <a:bodyPr>
            <a:normAutofit fontScale="62500" lnSpcReduction="20000"/>
          </a:bodyPr>
          <a:lstStyle/>
          <a:p>
            <a:r>
              <a:rPr lang="en-US" dirty="0" smtClean="0"/>
              <a:t>No metal to metal contact is perfect. There are always microscopic surface irregularities. This creates a slot antenna and allows RF to couple through the joint. This is why joints must be welded, brazed, soldered, or at least folded over several times. Metal tape with conductive adhesive and conductive contact gasket also </a:t>
            </a:r>
            <a:r>
              <a:rPr lang="en-US" dirty="0" smtClean="0"/>
              <a:t>works, but not as well as a soldered joint.</a:t>
            </a:r>
            <a:endParaRPr lang="en-US" dirty="0"/>
          </a:p>
        </p:txBody>
      </p:sp>
      <p:pic>
        <p:nvPicPr>
          <p:cNvPr id="97282" name="Picture 2" descr="F:\EMI PPT\frictionsurface.jpg"/>
          <p:cNvPicPr>
            <a:picLocks noChangeAspect="1" noChangeArrowheads="1"/>
          </p:cNvPicPr>
          <p:nvPr/>
        </p:nvPicPr>
        <p:blipFill>
          <a:blip r:embed="rId2" cstate="email"/>
          <a:srcRect/>
          <a:stretch>
            <a:fillRect/>
          </a:stretch>
        </p:blipFill>
        <p:spPr bwMode="auto">
          <a:xfrm>
            <a:off x="755576" y="1556792"/>
            <a:ext cx="3309456" cy="2348111"/>
          </a:xfrm>
          <a:prstGeom prst="rect">
            <a:avLst/>
          </a:prstGeom>
          <a:noFill/>
        </p:spPr>
      </p:pic>
      <p:pic>
        <p:nvPicPr>
          <p:cNvPr id="97284" name="Picture 4" descr="F:\EMI PPT\Thermal-contact-resistance.jpg"/>
          <p:cNvPicPr>
            <a:picLocks noChangeAspect="1" noChangeArrowheads="1"/>
          </p:cNvPicPr>
          <p:nvPr/>
        </p:nvPicPr>
        <p:blipFill>
          <a:blip r:embed="rId3" cstate="email"/>
          <a:srcRect/>
          <a:stretch>
            <a:fillRect/>
          </a:stretch>
        </p:blipFill>
        <p:spPr bwMode="auto">
          <a:xfrm>
            <a:off x="971600" y="4437112"/>
            <a:ext cx="7334250" cy="19145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a:t>
            </a:r>
            <a:r>
              <a:rPr lang="en-US" dirty="0" smtClean="0"/>
              <a:t>Cages – Household items</a:t>
            </a:r>
            <a:endParaRPr lang="en-US" dirty="0"/>
          </a:p>
        </p:txBody>
      </p:sp>
      <p:sp>
        <p:nvSpPr>
          <p:cNvPr id="3" name="Content Placeholder 2"/>
          <p:cNvSpPr>
            <a:spLocks noGrp="1"/>
          </p:cNvSpPr>
          <p:nvPr>
            <p:ph idx="1"/>
          </p:nvPr>
        </p:nvSpPr>
        <p:spPr>
          <a:xfrm>
            <a:off x="457200" y="1196752"/>
            <a:ext cx="8229600" cy="5328592"/>
          </a:xfrm>
        </p:spPr>
        <p:txBody>
          <a:bodyPr>
            <a:normAutofit fontScale="70000" lnSpcReduction="20000"/>
          </a:bodyPr>
          <a:lstStyle/>
          <a:p>
            <a:r>
              <a:rPr lang="en-US" dirty="0" smtClean="0"/>
              <a:t>Check YouTube </a:t>
            </a:r>
          </a:p>
          <a:p>
            <a:pPr lvl="1"/>
            <a:r>
              <a:rPr lang="en-US" sz="1600" dirty="0" smtClean="0"/>
              <a:t>There are some great examples…</a:t>
            </a:r>
          </a:p>
          <a:p>
            <a:r>
              <a:rPr lang="en-US" dirty="0" smtClean="0"/>
              <a:t>Trash </a:t>
            </a:r>
            <a:r>
              <a:rPr lang="en-US" dirty="0" smtClean="0"/>
              <a:t>Can </a:t>
            </a:r>
            <a:r>
              <a:rPr lang="en-US" dirty="0" smtClean="0"/>
              <a:t>– </a:t>
            </a:r>
            <a:r>
              <a:rPr lang="en-US" sz="1100" dirty="0" smtClean="0"/>
              <a:t>Lid must be welded or copper taped closed to seal</a:t>
            </a:r>
            <a:endParaRPr lang="en-US" sz="1100" dirty="0" smtClean="0"/>
          </a:p>
          <a:p>
            <a:r>
              <a:rPr lang="en-US" dirty="0" smtClean="0"/>
              <a:t>Paint Can – </a:t>
            </a:r>
            <a:r>
              <a:rPr lang="en-US" sz="1000" dirty="0" smtClean="0"/>
              <a:t>Must buff interfaces to remove non-conductive coatings</a:t>
            </a:r>
            <a:endParaRPr lang="en-US" dirty="0" smtClean="0"/>
          </a:p>
          <a:p>
            <a:r>
              <a:rPr lang="en-US" dirty="0" smtClean="0"/>
              <a:t>Ammo Can </a:t>
            </a:r>
            <a:r>
              <a:rPr lang="en-US" sz="1500" dirty="0" smtClean="0"/>
              <a:t>– </a:t>
            </a:r>
            <a:r>
              <a:rPr lang="en-US" sz="1300" dirty="0" smtClean="0"/>
              <a:t>Must remove paint from </a:t>
            </a:r>
            <a:r>
              <a:rPr lang="en-US" sz="1300" dirty="0" smtClean="0"/>
              <a:t>joints and tape closed</a:t>
            </a:r>
            <a:endParaRPr lang="en-US" dirty="0" smtClean="0"/>
          </a:p>
          <a:p>
            <a:r>
              <a:rPr lang="en-US" dirty="0" smtClean="0"/>
              <a:t>#10 1-gallon food can</a:t>
            </a:r>
          </a:p>
          <a:p>
            <a:r>
              <a:rPr lang="en-US" dirty="0" smtClean="0"/>
              <a:t>Copper Sheeting</a:t>
            </a:r>
          </a:p>
          <a:p>
            <a:r>
              <a:rPr lang="en-US" dirty="0" smtClean="0"/>
              <a:t>Copper Clad PCB Stock</a:t>
            </a:r>
          </a:p>
          <a:p>
            <a:r>
              <a:rPr lang="en-US" dirty="0" smtClean="0"/>
              <a:t>Hoffman Control Boxes</a:t>
            </a:r>
          </a:p>
          <a:p>
            <a:r>
              <a:rPr lang="en-US" dirty="0" smtClean="0"/>
              <a:t>Sheet Metal</a:t>
            </a:r>
          </a:p>
          <a:p>
            <a:r>
              <a:rPr lang="en-US" dirty="0" smtClean="0"/>
              <a:t>Enclosures must be sealed</a:t>
            </a:r>
          </a:p>
          <a:p>
            <a:pPr>
              <a:buNone/>
            </a:pPr>
            <a:r>
              <a:rPr lang="en-US" dirty="0" smtClean="0"/>
              <a:t>	Using metal-to-metal contact!</a:t>
            </a:r>
          </a:p>
          <a:p>
            <a:pPr lvl="1"/>
            <a:r>
              <a:rPr lang="en-US" dirty="0" smtClean="0"/>
              <a:t>Welded/brazed/soldered/fastened</a:t>
            </a:r>
          </a:p>
          <a:p>
            <a:pPr lvl="1"/>
            <a:r>
              <a:rPr lang="en-US" dirty="0" smtClean="0"/>
              <a:t>When in doubt, measure </a:t>
            </a:r>
          </a:p>
          <a:p>
            <a:pPr lvl="1">
              <a:buNone/>
            </a:pPr>
            <a:r>
              <a:rPr lang="en-US" dirty="0" smtClean="0"/>
              <a:t>the contact resistance using a</a:t>
            </a:r>
          </a:p>
          <a:p>
            <a:pPr lvl="1">
              <a:buNone/>
            </a:pPr>
            <a:r>
              <a:rPr lang="en-US" dirty="0" err="1" smtClean="0"/>
              <a:t>Mili</a:t>
            </a:r>
            <a:r>
              <a:rPr lang="en-US" dirty="0" smtClean="0"/>
              <a:t>-ohm meter (2.5mOhms or less)</a:t>
            </a:r>
            <a:endParaRPr lang="en-US" dirty="0"/>
          </a:p>
        </p:txBody>
      </p:sp>
      <p:pic>
        <p:nvPicPr>
          <p:cNvPr id="4098" name="Picture 2" descr="C:\Users\mowillden\Desktop\EMP Presentation\Faraday trash can.png"/>
          <p:cNvPicPr>
            <a:picLocks noChangeAspect="1" noChangeArrowheads="1"/>
          </p:cNvPicPr>
          <p:nvPr/>
        </p:nvPicPr>
        <p:blipFill>
          <a:blip r:embed="rId2" cstate="email"/>
          <a:srcRect/>
          <a:stretch>
            <a:fillRect/>
          </a:stretch>
        </p:blipFill>
        <p:spPr bwMode="auto">
          <a:xfrm>
            <a:off x="4499992" y="1268760"/>
            <a:ext cx="4286335" cy="2678959"/>
          </a:xfrm>
          <a:prstGeom prst="rect">
            <a:avLst/>
          </a:prstGeom>
          <a:noFill/>
        </p:spPr>
      </p:pic>
      <p:pic>
        <p:nvPicPr>
          <p:cNvPr id="4099" name="Picture 3" descr="C:\Users\mowillden\Desktop\EMP Presentation\LidTopLip.jpg"/>
          <p:cNvPicPr>
            <a:picLocks noChangeAspect="1" noChangeArrowheads="1"/>
          </p:cNvPicPr>
          <p:nvPr/>
        </p:nvPicPr>
        <p:blipFill>
          <a:blip r:embed="rId3" cstate="email"/>
          <a:srcRect/>
          <a:stretch>
            <a:fillRect/>
          </a:stretch>
        </p:blipFill>
        <p:spPr bwMode="auto">
          <a:xfrm>
            <a:off x="4932040" y="4149080"/>
            <a:ext cx="3384376" cy="216811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Pinch…</a:t>
            </a:r>
            <a:endParaRPr lang="en-US" dirty="0"/>
          </a:p>
        </p:txBody>
      </p:sp>
      <p:sp>
        <p:nvSpPr>
          <p:cNvPr id="3" name="Content Placeholder 2"/>
          <p:cNvSpPr>
            <a:spLocks noGrp="1"/>
          </p:cNvSpPr>
          <p:nvPr>
            <p:ph idx="1"/>
          </p:nvPr>
        </p:nvSpPr>
        <p:spPr>
          <a:xfrm>
            <a:off x="457200" y="1600200"/>
            <a:ext cx="4906888" cy="4781128"/>
          </a:xfrm>
        </p:spPr>
        <p:txBody>
          <a:bodyPr>
            <a:normAutofit fontScale="70000" lnSpcReduction="20000"/>
          </a:bodyPr>
          <a:lstStyle/>
          <a:p>
            <a:r>
              <a:rPr lang="en-US" dirty="0" smtClean="0"/>
              <a:t>If you are in a last ditch effort to preserve your gear, and you simply don’t have any other options, place it inside two layers of zip lock freezer bags, then wrap it up like a tin foil dinner, 3-4 layers of aluminum foil with seams alternating sides and ends, with seams folded over multiple times. Then, dig a hole and bury it. This should give you a reasonable degree of faraday shielding around the gear while simultaneously grounding it; the plastic should help preserve it from moisture damage. Adding a little bit of salt or Epsom salts to the hole will help improve the grounding effectiveness.</a:t>
            </a:r>
            <a:endParaRPr lang="en-US" dirty="0"/>
          </a:p>
        </p:txBody>
      </p:sp>
      <p:pic>
        <p:nvPicPr>
          <p:cNvPr id="1026" name="Picture 2" descr="F:\EMI PPT\Tin-Foil-Dinners2.jpg"/>
          <p:cNvPicPr>
            <a:picLocks noChangeAspect="1" noChangeArrowheads="1"/>
          </p:cNvPicPr>
          <p:nvPr/>
        </p:nvPicPr>
        <p:blipFill>
          <a:blip r:embed="rId2" cstate="email"/>
          <a:srcRect/>
          <a:stretch>
            <a:fillRect/>
          </a:stretch>
        </p:blipFill>
        <p:spPr bwMode="auto">
          <a:xfrm>
            <a:off x="5364088" y="1844824"/>
            <a:ext cx="2981581" cy="381642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my shielded enclosure going to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Quick rule of thumb, if there are no holes in the enclosure (No holes, no gaps in contact surfaces – even microscopic gaps) no slot antennae, and no cables passing through it, AND if all the surfaces are bonded together such that no part of the enclosure has more than 2.5mOhms of impedance to any other surface, and if the material is thick enough &gt;0.010” and the whole thing is tied to a solid ground rod, then it should work!</a:t>
            </a:r>
          </a:p>
          <a:p>
            <a:r>
              <a:rPr lang="en-US" dirty="0" smtClean="0"/>
              <a:t>Simple, huh?</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“Proof” Vehicles</a:t>
            </a:r>
            <a:endParaRPr lang="en-US" dirty="0"/>
          </a:p>
        </p:txBody>
      </p:sp>
      <p:sp>
        <p:nvSpPr>
          <p:cNvPr id="3" name="Content Placeholder 2"/>
          <p:cNvSpPr>
            <a:spLocks noGrp="1"/>
          </p:cNvSpPr>
          <p:nvPr>
            <p:ph idx="1"/>
          </p:nvPr>
        </p:nvSpPr>
        <p:spPr>
          <a:xfrm>
            <a:off x="457200" y="1484784"/>
            <a:ext cx="4402832" cy="5373216"/>
          </a:xfrm>
        </p:spPr>
        <p:txBody>
          <a:bodyPr>
            <a:normAutofit fontScale="62500" lnSpcReduction="20000"/>
          </a:bodyPr>
          <a:lstStyle/>
          <a:p>
            <a:r>
              <a:rPr lang="en-US" dirty="0" smtClean="0"/>
              <a:t>Antiques – Cars from the 1970s and earlier that have NOT been retrofitted with new ignition systems (they still use mechanical points and a distributor-- no electronic fuel injection)</a:t>
            </a:r>
          </a:p>
          <a:p>
            <a:r>
              <a:rPr lang="en-US" dirty="0" smtClean="0"/>
              <a:t>Military Trucks:</a:t>
            </a:r>
          </a:p>
          <a:p>
            <a:pPr lvl="1"/>
            <a:r>
              <a:rPr lang="en-US" dirty="0" smtClean="0"/>
              <a:t>Mechanically injected diesel engines (tractors and construction equipment from the 1990’s and older)</a:t>
            </a:r>
          </a:p>
          <a:p>
            <a:pPr lvl="1"/>
            <a:r>
              <a:rPr lang="en-US" dirty="0" smtClean="0"/>
              <a:t>No electronic sensors on the transmission</a:t>
            </a:r>
          </a:p>
          <a:p>
            <a:r>
              <a:rPr lang="en-US" dirty="0" smtClean="0"/>
              <a:t>Must have a spare Alternator / Generator inside a shielded enclosure as a spare</a:t>
            </a:r>
          </a:p>
          <a:p>
            <a:r>
              <a:rPr lang="en-US" dirty="0" smtClean="0"/>
              <a:t>If other sensors </a:t>
            </a:r>
            <a:r>
              <a:rPr lang="en-US" dirty="0" smtClean="0"/>
              <a:t>or electronic engine governors are </a:t>
            </a:r>
            <a:r>
              <a:rPr lang="en-US" dirty="0" smtClean="0"/>
              <a:t>employed, have spares of those as well in a grounded/shielded enclosure.</a:t>
            </a:r>
          </a:p>
          <a:p>
            <a:pPr>
              <a:buNone/>
            </a:pPr>
            <a:endParaRPr lang="en-US" dirty="0"/>
          </a:p>
        </p:txBody>
      </p:sp>
      <p:pic>
        <p:nvPicPr>
          <p:cNvPr id="6146" name="Picture 2" descr="F:\EMI PPT\3.jpg"/>
          <p:cNvPicPr>
            <a:picLocks noChangeAspect="1" noChangeArrowheads="1"/>
          </p:cNvPicPr>
          <p:nvPr/>
        </p:nvPicPr>
        <p:blipFill>
          <a:blip r:embed="rId2" cstate="email"/>
          <a:srcRect/>
          <a:stretch>
            <a:fillRect/>
          </a:stretch>
        </p:blipFill>
        <p:spPr bwMode="auto">
          <a:xfrm>
            <a:off x="4860032" y="4077072"/>
            <a:ext cx="3900796" cy="2304256"/>
          </a:xfrm>
          <a:prstGeom prst="rect">
            <a:avLst/>
          </a:prstGeom>
          <a:noFill/>
        </p:spPr>
      </p:pic>
      <p:pic>
        <p:nvPicPr>
          <p:cNvPr id="6147" name="Picture 3" descr="F:\EMI PPT\Model T.png"/>
          <p:cNvPicPr>
            <a:picLocks noChangeAspect="1" noChangeArrowheads="1"/>
          </p:cNvPicPr>
          <p:nvPr/>
        </p:nvPicPr>
        <p:blipFill>
          <a:blip r:embed="rId3" cstate="email"/>
          <a:srcRect/>
          <a:stretch>
            <a:fillRect/>
          </a:stretch>
        </p:blipFill>
        <p:spPr bwMode="auto">
          <a:xfrm>
            <a:off x="5148064" y="1628800"/>
            <a:ext cx="3456384" cy="234223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 To Store</a:t>
            </a:r>
            <a:endParaRPr lang="en-US" dirty="0"/>
          </a:p>
        </p:txBody>
      </p:sp>
      <p:sp>
        <p:nvSpPr>
          <p:cNvPr id="3" name="Content Placeholder 2"/>
          <p:cNvSpPr>
            <a:spLocks noGrp="1"/>
          </p:cNvSpPr>
          <p:nvPr>
            <p:ph idx="1"/>
          </p:nvPr>
        </p:nvSpPr>
        <p:spPr>
          <a:xfrm>
            <a:off x="251520" y="1268760"/>
            <a:ext cx="8712968" cy="5328592"/>
          </a:xfrm>
        </p:spPr>
        <p:txBody>
          <a:bodyPr>
            <a:normAutofit fontScale="47500" lnSpcReduction="20000"/>
          </a:bodyPr>
          <a:lstStyle/>
          <a:p>
            <a:r>
              <a:rPr lang="en-US" dirty="0" smtClean="0"/>
              <a:t>If you’d like a list of suggested backups to store:</a:t>
            </a:r>
          </a:p>
          <a:p>
            <a:pPr lvl="1"/>
            <a:r>
              <a:rPr lang="en-US" dirty="0" smtClean="0"/>
              <a:t>Solar Charge Controllers</a:t>
            </a:r>
          </a:p>
          <a:p>
            <a:pPr lvl="1"/>
            <a:r>
              <a:rPr lang="en-US" dirty="0" smtClean="0"/>
              <a:t>750 watt 12VDC inverter (enough for a fridge)</a:t>
            </a:r>
          </a:p>
          <a:p>
            <a:pPr lvl="1"/>
            <a:r>
              <a:rPr lang="en-US" dirty="0" smtClean="0"/>
              <a:t>Radios, Batteries, battery chargers</a:t>
            </a:r>
          </a:p>
          <a:p>
            <a:pPr lvl="1"/>
            <a:r>
              <a:rPr lang="en-US" dirty="0" smtClean="0"/>
              <a:t>Clock/Watch</a:t>
            </a:r>
          </a:p>
          <a:p>
            <a:pPr lvl="1"/>
            <a:r>
              <a:rPr lang="en-US" dirty="0" smtClean="0"/>
              <a:t>Laptop + charger</a:t>
            </a:r>
          </a:p>
          <a:p>
            <a:pPr lvl="1"/>
            <a:r>
              <a:rPr lang="en-US" dirty="0" smtClean="0"/>
              <a:t>Thumb Drives w/ Data (Important documents, photos, records, pictures of ID’s, deeds, etc)</a:t>
            </a:r>
          </a:p>
          <a:p>
            <a:pPr lvl="1"/>
            <a:r>
              <a:rPr lang="en-US" dirty="0" smtClean="0"/>
              <a:t>Camera</a:t>
            </a:r>
          </a:p>
          <a:p>
            <a:pPr lvl="1"/>
            <a:r>
              <a:rPr lang="en-US" dirty="0" smtClean="0"/>
              <a:t>Smart Phone / Tablet</a:t>
            </a:r>
          </a:p>
          <a:p>
            <a:pPr lvl="1"/>
            <a:r>
              <a:rPr lang="en-US" dirty="0" smtClean="0"/>
              <a:t>Assorted electrical components (IC’s, Op Amps, Voltage Regulators, etc)</a:t>
            </a:r>
          </a:p>
          <a:p>
            <a:pPr lvl="1"/>
            <a:r>
              <a:rPr lang="en-US" dirty="0" smtClean="0"/>
              <a:t>Alternator for a vehicle</a:t>
            </a:r>
          </a:p>
          <a:p>
            <a:pPr lvl="1"/>
            <a:r>
              <a:rPr lang="en-US" dirty="0" smtClean="0"/>
              <a:t>Spare voltage regulator for your home utility generator</a:t>
            </a:r>
          </a:p>
          <a:p>
            <a:pPr lvl="1"/>
            <a:r>
              <a:rPr lang="en-US" dirty="0" smtClean="0"/>
              <a:t>Amp – Clamp (AC/DC) and a Digital Volt Meter – Fluke or cheap disposable model; these are critical for diagnostics</a:t>
            </a:r>
          </a:p>
          <a:p>
            <a:pPr lvl="1"/>
            <a:r>
              <a:rPr lang="en-US" dirty="0" smtClean="0"/>
              <a:t>LED Headlamp / Flashlight</a:t>
            </a:r>
          </a:p>
          <a:p>
            <a:r>
              <a:rPr lang="en-US" dirty="0" smtClean="0"/>
              <a:t>Wherever possible, remove CMOS batteries just in case</a:t>
            </a:r>
          </a:p>
          <a:p>
            <a:r>
              <a:rPr lang="en-US" dirty="0" smtClean="0"/>
              <a:t>If you have an extra large enclosure, consider adding these items as well</a:t>
            </a:r>
          </a:p>
          <a:p>
            <a:pPr lvl="1"/>
            <a:r>
              <a:rPr lang="en-US" dirty="0" smtClean="0"/>
              <a:t>Large solar panels</a:t>
            </a:r>
          </a:p>
          <a:p>
            <a:pPr lvl="1"/>
            <a:r>
              <a:rPr lang="en-US" dirty="0" smtClean="0"/>
              <a:t>Spare batteries, just in case</a:t>
            </a:r>
          </a:p>
          <a:p>
            <a:pPr lvl="1"/>
            <a:r>
              <a:rPr lang="en-US" dirty="0" smtClean="0"/>
              <a:t>An entire generator</a:t>
            </a:r>
          </a:p>
          <a:p>
            <a:pPr lvl="1"/>
            <a:r>
              <a:rPr lang="en-US" dirty="0" smtClean="0"/>
              <a:t>HAM radio repeater (even a simple cross band repeater radio)</a:t>
            </a:r>
            <a:endParaRPr lang="en-US" dirty="0"/>
          </a:p>
          <a:p>
            <a:r>
              <a:rPr lang="en-US" dirty="0" smtClean="0"/>
              <a:t>What not to store in an EMC enclosure</a:t>
            </a:r>
          </a:p>
          <a:p>
            <a:pPr lvl="1"/>
            <a:r>
              <a:rPr lang="en-US" dirty="0" smtClean="0"/>
              <a:t>Anything that is not electronic, including pets and people (unless they wear a pacemaker or implanted insulin pump, then maybe…)</a:t>
            </a:r>
          </a:p>
          <a:p>
            <a:pPr lvl="1"/>
            <a:r>
              <a:rPr lang="en-US" dirty="0" smtClean="0"/>
              <a:t>Geo-Synch orbit is 20,000 miles up, but despite the difference, the blast wave, radiation belt, and EM Pulse mean that GPS navigation won’t work after a low orbit nuke pops. Satellite Phones and Satellite amateur radio stations won’t work either, so if you have dedicated hardware, it won’t work after a HEMP event.</a:t>
            </a:r>
          </a:p>
          <a:p>
            <a:pPr lvl="1"/>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united states has played “Policemen to the world” for decades, and has made a LOT of enemies. News headlines make it very clear that our country is in very real danger.</a:t>
            </a:r>
          </a:p>
          <a:p>
            <a:r>
              <a:rPr lang="en-US" dirty="0" smtClean="0"/>
              <a:t>It is possible to have backups of critical electronics protected for as little as a few hundred dollars</a:t>
            </a:r>
          </a:p>
          <a:p>
            <a:r>
              <a:rPr lang="en-US" dirty="0" smtClean="0"/>
              <a:t>If the time comes that we experience our own banking restrictions, or a global collapse of banking all together (which </a:t>
            </a:r>
            <a:r>
              <a:rPr lang="en-US" dirty="0" smtClean="0"/>
              <a:t>foreign countries would consider </a:t>
            </a:r>
            <a:r>
              <a:rPr lang="en-US" dirty="0" smtClean="0"/>
              <a:t>an act of economic-war by </a:t>
            </a:r>
            <a:r>
              <a:rPr lang="en-US" dirty="0" smtClean="0"/>
              <a:t>the USA, </a:t>
            </a:r>
            <a:r>
              <a:rPr lang="en-US" dirty="0" smtClean="0"/>
              <a:t>since we trashed the US dollar--the world’s reserve currency, and a global collapse could be accurately ascribed as the USA’s fault) then it would be wise to pack away backup communications and electronics gear. If an attack does happen, give it a few weeks before unpacking in case there are multiple strikes, then break out those backups and re-establish communications--that’s what separates civilization from anarchy.</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Print and Internet Sources</a:t>
            </a:r>
            <a:endParaRPr lang="en-US" dirty="0"/>
          </a:p>
        </p:txBody>
      </p:sp>
      <p:sp>
        <p:nvSpPr>
          <p:cNvPr id="3" name="Content Placeholder 2"/>
          <p:cNvSpPr>
            <a:spLocks noGrp="1"/>
          </p:cNvSpPr>
          <p:nvPr>
            <p:ph idx="1"/>
          </p:nvPr>
        </p:nvSpPr>
        <p:spPr/>
        <p:txBody>
          <a:bodyPr>
            <a:normAutofit/>
          </a:bodyPr>
          <a:lstStyle/>
          <a:p>
            <a:r>
              <a:rPr lang="en-US" sz="1200" dirty="0" smtClean="0"/>
              <a:t>Books you should read:</a:t>
            </a:r>
          </a:p>
          <a:p>
            <a:pPr lvl="1"/>
            <a:r>
              <a:rPr lang="en-US" sz="800" dirty="0" smtClean="0"/>
              <a:t>77 Days in September</a:t>
            </a:r>
          </a:p>
          <a:p>
            <a:pPr lvl="1"/>
            <a:r>
              <a:rPr lang="en-US" sz="800" dirty="0" smtClean="0"/>
              <a:t>One Second After</a:t>
            </a:r>
          </a:p>
          <a:p>
            <a:pPr lvl="1"/>
            <a:r>
              <a:rPr lang="en-US" sz="800" dirty="0" smtClean="0"/>
              <a:t>Patriots: A guide to surviving the coming collapse</a:t>
            </a:r>
          </a:p>
          <a:p>
            <a:pPr lvl="1"/>
            <a:endParaRPr lang="en-US" sz="800" dirty="0" smtClean="0"/>
          </a:p>
          <a:p>
            <a:endParaRPr lang="en-US" sz="1200" dirty="0" smtClean="0"/>
          </a:p>
          <a:p>
            <a:r>
              <a:rPr lang="en-US" sz="1200" dirty="0" smtClean="0"/>
              <a:t>EMI Troubleshooting Techniques. Michel Mardiguian, ISBN:-13: 978-0-07-134418-0</a:t>
            </a:r>
          </a:p>
          <a:p>
            <a:r>
              <a:rPr lang="en-US" sz="1200" dirty="0" smtClean="0"/>
              <a:t>The Technician’s EMI Handbook. Joseph J. Carr, ISBN:0-7506-7233-1</a:t>
            </a:r>
          </a:p>
          <a:p>
            <a:r>
              <a:rPr lang="en-US" sz="1200" dirty="0" smtClean="0"/>
              <a:t>MIL-STD-461E</a:t>
            </a:r>
          </a:p>
          <a:p>
            <a:r>
              <a:rPr lang="en-US" sz="1200" dirty="0" smtClean="0"/>
              <a:t>MIL-STD-464A</a:t>
            </a:r>
          </a:p>
          <a:p>
            <a:endParaRPr lang="en-US" sz="1200" dirty="0" smtClean="0"/>
          </a:p>
          <a:p>
            <a:endParaRPr lang="en-US" sz="1200" dirty="0" smtClean="0"/>
          </a:p>
          <a:p>
            <a:r>
              <a:rPr lang="en-US" sz="1200" dirty="0" smtClean="0">
                <a:hlinkClick r:id="rId2"/>
              </a:rPr>
              <a:t>http://www.murata.com/emc/knowhow/pdfs/te04ea-1/26to28e.pdf</a:t>
            </a:r>
            <a:endParaRPr lang="en-US" sz="1200" dirty="0" smtClean="0"/>
          </a:p>
          <a:p>
            <a:r>
              <a:rPr lang="en-US" sz="1200" dirty="0" smtClean="0">
                <a:hlinkClick r:id="rId3"/>
              </a:rPr>
              <a:t>http://en.wikipedia.org/wiki/Near_and_far_field</a:t>
            </a:r>
            <a:endParaRPr lang="en-US" sz="1200" dirty="0" smtClean="0"/>
          </a:p>
          <a:p>
            <a:r>
              <a:rPr lang="en-US" sz="1200" dirty="0" smtClean="0">
                <a:hlinkClick r:id="rId4"/>
              </a:rPr>
              <a:t>http://hyperphysics.phy-astr.gsu.edu/hbase/HFrame.html</a:t>
            </a:r>
            <a:endParaRPr lang="en-US" sz="1200" dirty="0" smtClean="0"/>
          </a:p>
          <a:p>
            <a:r>
              <a:rPr lang="en-US" sz="1200" u="sng" dirty="0" smtClean="0">
                <a:hlinkClick r:id="rId5"/>
              </a:rPr>
              <a:t>http://www.businessinsider.com/photos-of-russian-abandoned-space-shuttles-by-ralph-mirebs-2015-6</a:t>
            </a:r>
            <a:endParaRPr lang="en-US" sz="1200" dirty="0" smtClean="0"/>
          </a:p>
          <a:p>
            <a:endParaRPr lang="en-US" sz="1200" dirty="0" smtClean="0"/>
          </a:p>
          <a:p>
            <a:endParaRPr lang="en-US" sz="1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Varieties of EMP</a:t>
            </a:r>
            <a:endParaRPr lang="en-US" dirty="0"/>
          </a:p>
        </p:txBody>
      </p:sp>
      <p:sp>
        <p:nvSpPr>
          <p:cNvPr id="3" name="Content Placeholder 2"/>
          <p:cNvSpPr>
            <a:spLocks noGrp="1"/>
          </p:cNvSpPr>
          <p:nvPr>
            <p:ph idx="1"/>
          </p:nvPr>
        </p:nvSpPr>
        <p:spPr>
          <a:xfrm>
            <a:off x="251520" y="1600200"/>
            <a:ext cx="8640960" cy="4525963"/>
          </a:xfrm>
        </p:spPr>
        <p:txBody>
          <a:bodyPr/>
          <a:lstStyle/>
          <a:p>
            <a:r>
              <a:rPr lang="en-US" sz="2800" b="1" dirty="0" smtClean="0"/>
              <a:t>Naturally occurring – Solar Mass Ejection (Solar Flare)</a:t>
            </a:r>
          </a:p>
          <a:p>
            <a:pPr lvl="1"/>
            <a:r>
              <a:rPr lang="en-US" dirty="0" smtClean="0"/>
              <a:t>This is where a large mass of hot, electrically charged gas is ejected from the sun.</a:t>
            </a:r>
          </a:p>
          <a:p>
            <a:r>
              <a:rPr lang="en-US" sz="2800" b="1" dirty="0" smtClean="0"/>
              <a:t>Man Made – Nuclear / HIRF / EMPT</a:t>
            </a:r>
          </a:p>
          <a:p>
            <a:pPr lvl="1"/>
            <a:r>
              <a:rPr lang="en-US" dirty="0" smtClean="0"/>
              <a:t>Air-burst </a:t>
            </a:r>
            <a:r>
              <a:rPr lang="en-US" dirty="0" smtClean="0"/>
              <a:t>or </a:t>
            </a:r>
            <a:r>
              <a:rPr lang="en-US" dirty="0" smtClean="0"/>
              <a:t>Ground-burst </a:t>
            </a:r>
            <a:r>
              <a:rPr lang="en-US" dirty="0" smtClean="0"/>
              <a:t>n</a:t>
            </a:r>
            <a:r>
              <a:rPr lang="en-US" dirty="0" smtClean="0"/>
              <a:t>uclear detonation</a:t>
            </a:r>
            <a:endParaRPr lang="en-US" dirty="0" smtClean="0"/>
          </a:p>
          <a:p>
            <a:pPr lvl="1"/>
            <a:r>
              <a:rPr lang="en-US" dirty="0" smtClean="0"/>
              <a:t>HIRF: Within the main beam of a high power transmitter</a:t>
            </a:r>
          </a:p>
          <a:p>
            <a:pPr lvl="1"/>
            <a:r>
              <a:rPr lang="en-US" dirty="0" smtClean="0"/>
              <a:t>EMPT: made-made devices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p:spPr>
        <p:txBody>
          <a:bodyPr>
            <a:normAutofit/>
          </a:bodyPr>
          <a:lstStyle/>
          <a:p>
            <a:r>
              <a:rPr lang="en-US" sz="3600" dirty="0" smtClean="0"/>
              <a:t>Food for (Artificially Intelligent) thought</a:t>
            </a:r>
            <a:endParaRPr lang="en-US" sz="3600" dirty="0"/>
          </a:p>
        </p:txBody>
      </p:sp>
      <p:sp>
        <p:nvSpPr>
          <p:cNvPr id="3" name="Content Placeholder 2"/>
          <p:cNvSpPr>
            <a:spLocks noGrp="1"/>
          </p:cNvSpPr>
          <p:nvPr>
            <p:ph idx="1"/>
          </p:nvPr>
        </p:nvSpPr>
        <p:spPr>
          <a:xfrm>
            <a:off x="539552" y="1124744"/>
            <a:ext cx="8229600" cy="5256584"/>
          </a:xfrm>
        </p:spPr>
        <p:txBody>
          <a:bodyPr>
            <a:normAutofit fontScale="32500" lnSpcReduction="20000"/>
          </a:bodyPr>
          <a:lstStyle/>
          <a:p>
            <a:r>
              <a:rPr lang="en-US" dirty="0" smtClean="0"/>
              <a:t>AI represents a very real threat to individual liberty. It is absurd to suppose that all AI systems will have entirely </a:t>
            </a:r>
            <a:r>
              <a:rPr lang="en-US" dirty="0" smtClean="0"/>
              <a:t>benign </a:t>
            </a:r>
            <a:r>
              <a:rPr lang="en-US" dirty="0" smtClean="0"/>
              <a:t>intentions, when these systems are created by avaricious people, and controlled by avaricious companies and governments. We have already seen how </a:t>
            </a:r>
            <a:r>
              <a:rPr lang="en-US" dirty="0" err="1" smtClean="0"/>
              <a:t>facebook</a:t>
            </a:r>
            <a:r>
              <a:rPr lang="en-US" dirty="0" smtClean="0"/>
              <a:t>, </a:t>
            </a:r>
            <a:r>
              <a:rPr lang="en-US" dirty="0" err="1" smtClean="0"/>
              <a:t>google</a:t>
            </a:r>
            <a:r>
              <a:rPr lang="en-US" dirty="0" smtClean="0"/>
              <a:t>, and other data mining </a:t>
            </a:r>
            <a:r>
              <a:rPr lang="en-US" dirty="0" smtClean="0"/>
              <a:t>systems create </a:t>
            </a:r>
            <a:r>
              <a:rPr lang="en-US" dirty="0" smtClean="0"/>
              <a:t>personality profiles of every unique </a:t>
            </a:r>
            <a:r>
              <a:rPr lang="en-US" dirty="0" smtClean="0"/>
              <a:t>user of their services </a:t>
            </a:r>
            <a:r>
              <a:rPr lang="en-US" dirty="0" smtClean="0"/>
              <a:t>in order to sell “targeted marketing”.  That’s how companies like </a:t>
            </a:r>
            <a:r>
              <a:rPr lang="en-US" dirty="0" err="1" smtClean="0"/>
              <a:t>facebook</a:t>
            </a:r>
            <a:r>
              <a:rPr lang="en-US" dirty="0" smtClean="0"/>
              <a:t> and </a:t>
            </a:r>
            <a:r>
              <a:rPr lang="en-US" dirty="0" err="1" smtClean="0"/>
              <a:t>google</a:t>
            </a:r>
            <a:r>
              <a:rPr lang="en-US" dirty="0" smtClean="0"/>
              <a:t> make a lot of money, by collecting and selling data about you that you may have no idea is being collected. Once AI comes online fully, it will have decades of data to mine, creating very detailed personality profiles of every person on earth who directly or indirectly </a:t>
            </a:r>
            <a:r>
              <a:rPr lang="en-US" dirty="0" smtClean="0"/>
              <a:t>use </a:t>
            </a:r>
            <a:r>
              <a:rPr lang="en-US" dirty="0" smtClean="0"/>
              <a:t>those services. Such a system could easily be configured to determine the most effective way to apply leverage to any person on earth. This would grant unprecedented power, and remove any last semblance of individual liberty. Couple that with the inevitability of Human Implanted RFID Identity Chips, and your entire life can be tracked and controlled. I don’t believe this will be compatible with the divine plan in effect for this country. I fully expect great destruction will take place before the full realization of AI, currently speculated to take place by 2040 (named the “Singularity” by experts).</a:t>
            </a:r>
          </a:p>
          <a:p>
            <a:r>
              <a:rPr lang="en-US" dirty="0" smtClean="0"/>
              <a:t>As a side note, a recent clear example gives us an idea of what the future of AI will tend to be: “Androids are being developed that have an uncanny resemblance to people. A pinnacle example is an android crafted by </a:t>
            </a:r>
            <a:r>
              <a:rPr lang="en-US" dirty="0" err="1" smtClean="0"/>
              <a:t>roboticist</a:t>
            </a:r>
            <a:r>
              <a:rPr lang="en-US" dirty="0" smtClean="0"/>
              <a:t> David Hanson that resembles the famous and deceased science fiction writer Philip K. Dick. What makes android Dick so remarkable isn’t so much his appearance as it is his ability to hold an intelligent conversation. The creators of android Dick uploaded the deceased author’s work onto the android’s software, as well as conversations with other writers. If the android was asked a question that had been posed to the real Dick, the robot would answer the question as Dick would. The robot was also able to answer a series of complex questions. If the robot was asked a question that it was unfamiliar with, its software would attempt to answer the question using what is called “latent semantic analysis.”</a:t>
            </a:r>
            <a:r>
              <a:rPr lang="en-US" baseline="30000" dirty="0" smtClean="0"/>
              <a:t>(1)</a:t>
            </a:r>
            <a:endParaRPr lang="en-US" dirty="0" smtClean="0"/>
          </a:p>
          <a:p>
            <a:r>
              <a:rPr lang="en-US" b="1" dirty="0" smtClean="0"/>
              <a:t>Android Dick in conversation</a:t>
            </a:r>
            <a:endParaRPr lang="en-US" dirty="0" smtClean="0"/>
          </a:p>
          <a:p>
            <a:r>
              <a:rPr lang="en-US" dirty="0" smtClean="0"/>
              <a:t>Android Dick’s speaking abilities were put to the test in an interview with a reporter from PBS </a:t>
            </a:r>
            <a:r>
              <a:rPr lang="en-US" i="1" dirty="0" smtClean="0"/>
              <a:t>NOVA</a:t>
            </a:r>
            <a:r>
              <a:rPr lang="en-US" dirty="0" smtClean="0"/>
              <a:t>. Android Dick’s brain is comprised of a tapestry of wires that are connected to a laptop. As the conversation proceeded, Philip’s facial recognition software kept track of the reporter’s face. In addition, speech recognition software transcribed and sent the reporter’s words to a database in order to assemble a response. The questions posed to Dick were by no means trivial. When the reporter asked if the android could think, it responded, “A lot of humans ask me if I can make choices or if everything I do is programmed. The best way I can respond to that is to say that everything, humans, animals and robots, do is programmed to a degree.” Some of the androids responses were pre-programmed, whereas others were assembled from the internet.</a:t>
            </a:r>
            <a:r>
              <a:rPr lang="en-US" baseline="30000" dirty="0" smtClean="0"/>
              <a:t>(2)</a:t>
            </a:r>
            <a:r>
              <a:rPr lang="en-US" dirty="0" smtClean="0"/>
              <a:t> Dick continued, “As technology improves, it is anticipated that I will be able to integrate new words that I hear online and in real time. I may not get everything right, say the wrong thing, and sometimes may not know what to say, but everyday I make progress. Pretty remarkable, huh?”</a:t>
            </a:r>
            <a:r>
              <a:rPr lang="en-US" baseline="30000" dirty="0" smtClean="0"/>
              <a:t>(2)</a:t>
            </a:r>
            <a:endParaRPr lang="en-US" dirty="0" smtClean="0"/>
          </a:p>
          <a:p>
            <a:r>
              <a:rPr lang="en-US" dirty="0" smtClean="0"/>
              <a:t>Android Dick seemed to exhibit a primitive form of both intelligence and emotion when the robot was asked, “Do you believe robots will take over the world?” Android Dick responded: “Jeez, dude. You all have the big questions cooking today. But you’re my friend, and I’ll remember my friends, and I’ll be good to you. So don’t worry, even if I evolve into Terminator, I’ll still be nice to you. I’ll keep you warm and safe in my people zoo, where I can watch you for </a:t>
            </a:r>
            <a:r>
              <a:rPr lang="en-US" dirty="0" err="1" smtClean="0"/>
              <a:t>ol</a:t>
            </a:r>
            <a:r>
              <a:rPr lang="en-US" dirty="0" smtClean="0"/>
              <a:t>’ times sake.”</a:t>
            </a:r>
            <a:r>
              <a:rPr lang="en-US" baseline="30000" dirty="0" smtClean="0"/>
              <a:t>(2)</a:t>
            </a:r>
            <a:r>
              <a:rPr lang="en-US" dirty="0" smtClean="0"/>
              <a:t> </a:t>
            </a:r>
            <a:r>
              <a:rPr lang="en-US" dirty="0" err="1" smtClean="0"/>
              <a:t>Aaaaw</a:t>
            </a:r>
            <a:r>
              <a:rPr lang="en-US" dirty="0" smtClean="0"/>
              <a:t>, he’ll keep humans cozy in his people zoo. Isn’t that nice of android Dick? </a:t>
            </a:r>
          </a:p>
          <a:p>
            <a:r>
              <a:rPr lang="en-US" b="1" dirty="0" smtClean="0"/>
              <a:t>The Three Laws of Robotics</a:t>
            </a:r>
            <a:r>
              <a:rPr lang="en-US" dirty="0" smtClean="0"/>
              <a:t> (often shortened to </a:t>
            </a:r>
            <a:r>
              <a:rPr lang="en-US" b="1" dirty="0" smtClean="0"/>
              <a:t>The Three Laws</a:t>
            </a:r>
            <a:r>
              <a:rPr lang="en-US" dirty="0" smtClean="0"/>
              <a:t> </a:t>
            </a:r>
            <a:r>
              <a:rPr lang="en-US" dirty="0" smtClean="0"/>
              <a:t>or also </a:t>
            </a:r>
            <a:r>
              <a:rPr lang="en-US" dirty="0" smtClean="0"/>
              <a:t>known as </a:t>
            </a:r>
            <a:r>
              <a:rPr lang="en-US" b="1" dirty="0" smtClean="0"/>
              <a:t>Asimov's Laws</a:t>
            </a:r>
            <a:r>
              <a:rPr lang="en-US" dirty="0" smtClean="0"/>
              <a:t>) are a set of rules devised by the </a:t>
            </a:r>
            <a:r>
              <a:rPr lang="en-US" dirty="0" smtClean="0">
                <a:hlinkClick r:id="rId2" tooltip="Science fiction author"/>
              </a:rPr>
              <a:t>science fiction author</a:t>
            </a:r>
            <a:r>
              <a:rPr lang="en-US" dirty="0" smtClean="0"/>
              <a:t> </a:t>
            </a:r>
            <a:r>
              <a:rPr lang="en-US" dirty="0" smtClean="0">
                <a:hlinkClick r:id="rId3" tooltip="Isaac Asimov"/>
              </a:rPr>
              <a:t>Isaac Asimov</a:t>
            </a:r>
            <a:r>
              <a:rPr lang="en-US" dirty="0" smtClean="0"/>
              <a:t>. The rules were introduced in his 1942 short story "</a:t>
            </a:r>
            <a:r>
              <a:rPr lang="en-US" dirty="0" smtClean="0">
                <a:hlinkClick r:id="rId4" tooltip="Runaround (story)"/>
              </a:rPr>
              <a:t>Runaround</a:t>
            </a:r>
            <a:r>
              <a:rPr lang="en-US" dirty="0" smtClean="0"/>
              <a:t>“. It would be nice if we could guarantee that all AI systems would operate with a set of guiding principles like these, but that is certainly not possible. The Three Laws (He later appended a </a:t>
            </a:r>
            <a:r>
              <a:rPr lang="en-US" dirty="0" err="1" smtClean="0"/>
              <a:t>zeroth</a:t>
            </a:r>
            <a:r>
              <a:rPr lang="en-US" dirty="0" smtClean="0"/>
              <a:t> law), quoted as being from the "Handbook of Robotics, 56th Edition, 2058 A.D.", are:</a:t>
            </a:r>
          </a:p>
          <a:p>
            <a:pPr lvl="1"/>
            <a:r>
              <a:rPr lang="en-US" dirty="0" smtClean="0"/>
              <a:t>0. A robot may not harm humanity, or, by inaction, allow humanity to come to harm.</a:t>
            </a:r>
          </a:p>
          <a:p>
            <a:pPr lvl="1"/>
            <a:r>
              <a:rPr lang="en-US" dirty="0" smtClean="0"/>
              <a:t>1. A robot may not injure a human being or, through inaction, allow a human being to come to harm.</a:t>
            </a:r>
          </a:p>
          <a:p>
            <a:pPr lvl="1"/>
            <a:r>
              <a:rPr lang="en-US" dirty="0" smtClean="0"/>
              <a:t>2. A robot must obey the orders given it by human beings except where such orders would conflict with the </a:t>
            </a:r>
            <a:r>
              <a:rPr lang="en-US" dirty="0" err="1" smtClean="0"/>
              <a:t>Zeroth</a:t>
            </a:r>
            <a:r>
              <a:rPr lang="en-US" dirty="0" smtClean="0"/>
              <a:t> and First Law.</a:t>
            </a:r>
          </a:p>
          <a:p>
            <a:pPr lvl="1"/>
            <a:r>
              <a:rPr lang="en-US" dirty="0" smtClean="0"/>
              <a:t>3. A robot must protect its own existence as long as such protection does not conflict with the </a:t>
            </a:r>
            <a:r>
              <a:rPr lang="en-US" dirty="0" err="1" smtClean="0"/>
              <a:t>Zeroth</a:t>
            </a:r>
            <a:r>
              <a:rPr lang="en-US" dirty="0" smtClean="0"/>
              <a:t>, First or Second Laws.</a:t>
            </a:r>
            <a:r>
              <a:rPr lang="en-US" baseline="30000" dirty="0" smtClean="0">
                <a:hlinkClick r:id="rId5"/>
              </a:rPr>
              <a:t>[1]</a:t>
            </a:r>
            <a:endParaRPr lang="en-US" baseline="30000" dirty="0" smtClean="0"/>
          </a:p>
          <a:p>
            <a:r>
              <a:rPr lang="en-US" dirty="0" smtClean="0"/>
              <a:t>Clearly without these kinds of restraints, and clearly </a:t>
            </a:r>
            <a:r>
              <a:rPr lang="en-US" dirty="0" smtClean="0"/>
              <a:t>even with them, </a:t>
            </a:r>
            <a:r>
              <a:rPr lang="en-US" dirty="0" smtClean="0"/>
              <a:t>loopholes </a:t>
            </a:r>
            <a:r>
              <a:rPr lang="en-US" dirty="0" smtClean="0"/>
              <a:t>exist </a:t>
            </a:r>
            <a:r>
              <a:rPr lang="en-US" dirty="0" smtClean="0"/>
              <a:t>that could lead to catastrophic outcomes.</a:t>
            </a:r>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H/EMP protection matter?</a:t>
            </a:r>
            <a:endParaRPr lang="en-US" dirty="0"/>
          </a:p>
        </p:txBody>
      </p:sp>
      <p:sp>
        <p:nvSpPr>
          <p:cNvPr id="3" name="Content Placeholder 2"/>
          <p:cNvSpPr>
            <a:spLocks noGrp="1"/>
          </p:cNvSpPr>
          <p:nvPr>
            <p:ph idx="1"/>
          </p:nvPr>
        </p:nvSpPr>
        <p:spPr/>
        <p:txBody>
          <a:bodyPr>
            <a:noAutofit/>
          </a:bodyPr>
          <a:lstStyle/>
          <a:p>
            <a:r>
              <a:rPr lang="en-US" sz="2400" dirty="0" smtClean="0"/>
              <a:t>EMI comes in all degrees, from barely perceptible to overwhelming. It could be graded into three levels: Nuisance, intermediate, and catastrophic. Nuisance EMI is illustrated when an electric shaver or food mixer causes disturbance to radio or television service. The nuisance usually lasts for only a few minutes and causes no damage. </a:t>
            </a:r>
          </a:p>
          <a:p>
            <a:r>
              <a:rPr lang="en-US" sz="2400" dirty="0" smtClean="0"/>
              <a:t>Intermediate to Catastrophic EMI exists, for example, when radiation from a radar triggers ordnance on an aircraft carrier or when two airliners collide during approach due to garbled radio messages from the tower, Or from “a crane releasing the brakes on a suspended load when a nearby worker keys the microphone on a radio.”</a:t>
            </a:r>
          </a:p>
          <a:p>
            <a:pPr>
              <a:buNone/>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couple more EMI/HIRF/HEMP Examples:</a:t>
            </a:r>
            <a:endParaRPr lang="en-US" sz="3600" dirty="0"/>
          </a:p>
        </p:txBody>
      </p:sp>
      <p:sp>
        <p:nvSpPr>
          <p:cNvPr id="3" name="Content Placeholder 2"/>
          <p:cNvSpPr>
            <a:spLocks noGrp="1"/>
          </p:cNvSpPr>
          <p:nvPr>
            <p:ph idx="1"/>
          </p:nvPr>
        </p:nvSpPr>
        <p:spPr>
          <a:xfrm>
            <a:off x="457200" y="1196752"/>
            <a:ext cx="8229600" cy="5400600"/>
          </a:xfrm>
        </p:spPr>
        <p:txBody>
          <a:bodyPr>
            <a:noAutofit/>
          </a:bodyPr>
          <a:lstStyle/>
          <a:p>
            <a:r>
              <a:rPr lang="en-GB" sz="1400" dirty="0" smtClean="0"/>
              <a:t>“High intensity radiated fields (HIRF) guns and electromagnetic pulse transformer (EMPT) bombs are already easy to build from off-the-shelf components. The effects of even hand-built HIRF or EMPT weapons can damage microprocessors at ranges of hundreds of metres. Possibly, in a few years, a van equipped with suitable electronics could cruise down Wall Street</a:t>
            </a:r>
            <a:r>
              <a:rPr lang="en-GB" sz="1400" i="1" dirty="0" smtClean="0"/>
              <a:t> </a:t>
            </a:r>
            <a:r>
              <a:rPr lang="en-GB" sz="1400" dirty="0" smtClean="0"/>
              <a:t>and disrupt the information processing capability of thousands of computers without being detected by the local police.”  (IEE’s Control and Computing Journal, April 1998, page 52) </a:t>
            </a:r>
            <a:r>
              <a:rPr lang="en-GB" sz="1400" b="1" i="1" dirty="0" smtClean="0"/>
              <a:t>Do you remember the film Ocean’s 13? An EMPT bomb was central to the plot line. </a:t>
            </a:r>
          </a:p>
          <a:p>
            <a:r>
              <a:rPr lang="en-GB" sz="1400" dirty="0" smtClean="0"/>
              <a:t>At 1:23 pm on Sunday, 24th July 1994 there was an explosion at the Texaco Refinery, Milford Haven. Its force was equivalent to 4 tonnes of high explosive and it started fires that took over two days to put out. Shops in Milford Haven 3km away had their windows blown in. 26 people sustained minor injuries, and the fact that it was Sunday lunchtime and the site was only partially occupied meant it could have been very much worse. Damage to the plant was substantial. Rebuilding costs were estimated at 48 million. There was also a severe loss of production from the plant – enough to significantly affect UK refining capacity. The incident was initiated by an electrical storm between 7:49 and 8:30 am on the Sunday morning, which caused a variety of electrical and other disturbances across the whole site.  The large explosion was caused by the electrical storm giving rise to power surges which tripped out a number of pump motors whilst leaving others running. As there was a great deal of panic and confusion due to the information overload caused by the numerous small fires and equipment outages from the time of the storm, it was not noticed that flammable substances which should have been flared off were accumulating in </a:t>
            </a:r>
            <a:r>
              <a:rPr lang="en-GB" sz="1400" dirty="0" err="1" smtClean="0"/>
              <a:t>pipework</a:t>
            </a:r>
            <a:r>
              <a:rPr lang="en-GB" sz="1400" dirty="0" smtClean="0"/>
              <a:t> and vessels. After five hours something ignited the total accumulation, resulting in the large explosion. </a:t>
            </a:r>
            <a:r>
              <a:rPr lang="en-GB" sz="1400" i="1" dirty="0" smtClean="0"/>
              <a:t>(IEE Computing and Control Engineering Journal April 1998 pp 57 - 60). </a:t>
            </a:r>
            <a:r>
              <a:rPr lang="en-GB" sz="1400" dirty="0" smtClean="0"/>
              <a:t>There is an HSE report on this incident: </a:t>
            </a:r>
            <a:r>
              <a:rPr lang="en-GB" sz="1400" i="1" dirty="0" smtClean="0"/>
              <a:t>“The explosions and fires at Texaco Refinery, Milford Haven, 24th July 1994”</a:t>
            </a:r>
            <a:r>
              <a:rPr lang="en-GB" sz="1400" dirty="0" smtClean="0"/>
              <a:t> HSE Books, May 1997. </a:t>
            </a:r>
          </a:p>
          <a:p>
            <a:r>
              <a:rPr lang="en-GB" sz="1400" b="1" i="1" dirty="0" smtClean="0"/>
              <a:t>In other words, we don’t have to have a total destruction of electrical devices to cripple or destroy our ability to generate electricity, fuel, and food. Without these, civil unrest will grow exponentially.</a:t>
            </a:r>
          </a:p>
          <a:p>
            <a:endParaRPr lang="en-US"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Bad Could It Really Be?</a:t>
            </a:r>
            <a:endParaRPr lang="en-US" dirty="0"/>
          </a:p>
        </p:txBody>
      </p:sp>
      <p:sp>
        <p:nvSpPr>
          <p:cNvPr id="3" name="Content Placeholder 2"/>
          <p:cNvSpPr>
            <a:spLocks noGrp="1"/>
          </p:cNvSpPr>
          <p:nvPr>
            <p:ph idx="1"/>
          </p:nvPr>
        </p:nvSpPr>
        <p:spPr>
          <a:xfrm>
            <a:off x="457200" y="1268760"/>
            <a:ext cx="8507288" cy="5256584"/>
          </a:xfrm>
        </p:spPr>
        <p:txBody>
          <a:bodyPr>
            <a:normAutofit fontScale="55000" lnSpcReduction="20000"/>
          </a:bodyPr>
          <a:lstStyle/>
          <a:p>
            <a:r>
              <a:rPr lang="en-US" dirty="0" smtClean="0"/>
              <a:t>Best Case: Experts generally agree that all </a:t>
            </a:r>
            <a:r>
              <a:rPr lang="en-US" i="1" dirty="0" smtClean="0"/>
              <a:t>sensitive</a:t>
            </a:r>
            <a:r>
              <a:rPr lang="en-US" dirty="0" smtClean="0"/>
              <a:t> electronics will die</a:t>
            </a:r>
          </a:p>
          <a:p>
            <a:pPr lvl="1"/>
            <a:r>
              <a:rPr lang="en-US" dirty="0" smtClean="0"/>
              <a:t>Radios, Cell Phones, Computers, PLC’s and industrial controls, traffic lights, GPS, etc, limited grid power</a:t>
            </a:r>
          </a:p>
          <a:p>
            <a:pPr lvl="1"/>
            <a:r>
              <a:rPr lang="en-US" dirty="0" smtClean="0"/>
              <a:t>Some vehicles may survive</a:t>
            </a:r>
          </a:p>
          <a:p>
            <a:r>
              <a:rPr lang="en-US" dirty="0" smtClean="0"/>
              <a:t>Worst Case: Literally everything with a solid state component (transistors, IC’s, etc) will be dead. </a:t>
            </a:r>
          </a:p>
          <a:p>
            <a:pPr lvl="1"/>
            <a:r>
              <a:rPr lang="en-US" dirty="0" smtClean="0"/>
              <a:t>All vehicles with any unprotected electronics in their critical systems</a:t>
            </a:r>
          </a:p>
          <a:p>
            <a:pPr lvl="2"/>
            <a:r>
              <a:rPr lang="en-US" dirty="0" smtClean="0"/>
              <a:t>Transportation: food </a:t>
            </a:r>
            <a:r>
              <a:rPr lang="en-US" dirty="0" smtClean="0"/>
              <a:t>deliveries, fuel, industry </a:t>
            </a:r>
            <a:r>
              <a:rPr lang="en-US" dirty="0" smtClean="0"/>
              <a:t>all grinds </a:t>
            </a:r>
            <a:r>
              <a:rPr lang="en-US" dirty="0" smtClean="0"/>
              <a:t>to a </a:t>
            </a:r>
            <a:r>
              <a:rPr lang="en-US" dirty="0" smtClean="0"/>
              <a:t>halt</a:t>
            </a:r>
            <a:endParaRPr lang="en-US" dirty="0" smtClean="0"/>
          </a:p>
          <a:p>
            <a:pPr lvl="1"/>
            <a:r>
              <a:rPr lang="en-US" dirty="0" smtClean="0"/>
              <a:t>All computers and electronics not radically hardened:</a:t>
            </a:r>
          </a:p>
          <a:p>
            <a:pPr lvl="2"/>
            <a:r>
              <a:rPr lang="en-US" dirty="0" smtClean="0"/>
              <a:t>navigation systems, GPS, Satellites, all commercial communications systems, the entire power grid, all electrically based refrigeration</a:t>
            </a:r>
          </a:p>
          <a:p>
            <a:pPr lvl="1"/>
            <a:r>
              <a:rPr lang="en-US" dirty="0" smtClean="0"/>
              <a:t>All hospitals and emergency services</a:t>
            </a:r>
          </a:p>
          <a:p>
            <a:pPr lvl="2"/>
            <a:r>
              <a:rPr lang="en-US" dirty="0" smtClean="0"/>
              <a:t>No more fire department, police department, </a:t>
            </a:r>
            <a:r>
              <a:rPr lang="en-US" dirty="0" smtClean="0"/>
              <a:t>ambulances, defibrillators, life support systems, etc</a:t>
            </a:r>
            <a:endParaRPr lang="en-US" dirty="0" smtClean="0"/>
          </a:p>
          <a:p>
            <a:r>
              <a:rPr lang="en-US" dirty="0" smtClean="0"/>
              <a:t>What happens when you shut off power, refrigeration, food, fuel, and flow of information? Chaos, Rioting, Looting, Killing, and so on.</a:t>
            </a:r>
          </a:p>
          <a:p>
            <a:r>
              <a:rPr lang="en-US" dirty="0" smtClean="0">
                <a:hlinkClick r:id="rId2"/>
              </a:rPr>
              <a:t>http://www.empcommission.org/</a:t>
            </a:r>
            <a:endParaRPr lang="en-US" dirty="0" smtClean="0"/>
          </a:p>
          <a:p>
            <a:pPr lvl="1"/>
            <a:r>
              <a:rPr lang="en-US" dirty="0" smtClean="0"/>
              <a:t>Congressional EMP Commission </a:t>
            </a:r>
            <a:r>
              <a:rPr lang="en-US" dirty="0" err="1" smtClean="0"/>
              <a:t>Assesment</a:t>
            </a:r>
            <a:r>
              <a:rPr lang="en-US" dirty="0" smtClean="0"/>
              <a:t> and Findings</a:t>
            </a:r>
          </a:p>
          <a:p>
            <a:r>
              <a:rPr lang="en-US" dirty="0" smtClean="0"/>
              <a:t>Fictional Narratives</a:t>
            </a:r>
          </a:p>
          <a:p>
            <a:pPr lvl="1"/>
            <a:r>
              <a:rPr lang="en-US" dirty="0" smtClean="0"/>
              <a:t>77 Days in September</a:t>
            </a:r>
          </a:p>
          <a:p>
            <a:pPr lvl="1"/>
            <a:r>
              <a:rPr lang="en-US" dirty="0" smtClean="0"/>
              <a:t>One Second After, One Year After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10481</TotalTime>
  <Words>7673</Words>
  <Application>Microsoft Office PowerPoint</Application>
  <PresentationFormat>On-screen Show (4:3)</PresentationFormat>
  <Paragraphs>580</Paragraphs>
  <Slides>60</Slides>
  <Notes>22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Electro-Magnetic Pulse (EMP)</vt:lpstr>
      <vt:lpstr>Nikola Tesla</vt:lpstr>
      <vt:lpstr>A Great (NOT-SO) Academic Resource…</vt:lpstr>
      <vt:lpstr>Ionizing and Non-Ionizing Radiation</vt:lpstr>
      <vt:lpstr>The Electromagnetic Wave</vt:lpstr>
      <vt:lpstr>Two Varieties of EMP</vt:lpstr>
      <vt:lpstr>Why does H/EMP protection matter?</vt:lpstr>
      <vt:lpstr>A couple more EMI/HIRF/HEMP Examples:</vt:lpstr>
      <vt:lpstr>How Bad Could It Really Be?</vt:lpstr>
      <vt:lpstr>EMP – Solar Flare</vt:lpstr>
      <vt:lpstr>HIRF</vt:lpstr>
      <vt:lpstr>Nuclear – Air Burst</vt:lpstr>
      <vt:lpstr>Starfish Prime</vt:lpstr>
      <vt:lpstr>Nuclear Proliferation</vt:lpstr>
      <vt:lpstr>Russia’s Space Shuttle Program</vt:lpstr>
      <vt:lpstr>Slide 16</vt:lpstr>
      <vt:lpstr>Opportunity to put Nukes in space</vt:lpstr>
      <vt:lpstr>Space Cowboys</vt:lpstr>
      <vt:lpstr>Images Taken from the film (copyrighted)</vt:lpstr>
      <vt:lpstr>Iran’s Nuclear Program</vt:lpstr>
      <vt:lpstr>China’s Space Program</vt:lpstr>
      <vt:lpstr>North Korea’s Nuclear Program</vt:lpstr>
      <vt:lpstr>Pakistan and India</vt:lpstr>
      <vt:lpstr>Nuclear Ground-Burst</vt:lpstr>
      <vt:lpstr>Nuclear War – MAD</vt:lpstr>
      <vt:lpstr>Conspiracy Theory or Real Possibility? Some stories in the news…</vt:lpstr>
      <vt:lpstr>(Going off of) The Gold Standard</vt:lpstr>
      <vt:lpstr>What separates sheep from sheep dogs</vt:lpstr>
      <vt:lpstr>Equipment that will operate through and survive an EMP event?</vt:lpstr>
      <vt:lpstr>Putting things into perspective:  Field Strength And Units of Measure</vt:lpstr>
      <vt:lpstr>RF Power Reference Chart</vt:lpstr>
      <vt:lpstr>MIL-STD 461 Tests (Unclassified)</vt:lpstr>
      <vt:lpstr>Moderate Thresholds of Tolerable Emissions and Susceptibility </vt:lpstr>
      <vt:lpstr>Testing Facilities</vt:lpstr>
      <vt:lpstr>MIL-STD-464 (Unclassified)</vt:lpstr>
      <vt:lpstr>MIL-STD 188-125 (Unclassified)</vt:lpstr>
      <vt:lpstr>How exactly does an EMP destroy? Electromagnetic Environment (EME)</vt:lpstr>
      <vt:lpstr>How to protect equipment: Types of EMI Fixes - Absorption Vs Reflection</vt:lpstr>
      <vt:lpstr>Bonding: Is it really ground?</vt:lpstr>
      <vt:lpstr>Transient Voltage Suppressors</vt:lpstr>
      <vt:lpstr>EMI and Apertures – Slot Antennae</vt:lpstr>
      <vt:lpstr>Shielding Leakage of Apertures</vt:lpstr>
      <vt:lpstr>Skin Effect &amp; Skin Depth</vt:lpstr>
      <vt:lpstr>Filtered Connectors</vt:lpstr>
      <vt:lpstr>Honeycomb Vent Panels for Shielded Enclosures – When equipment has to operate during an event, and needs to breath, any opening to the outside air must use a honeycomb vent panel. The geometry of the panel is calculate in order to create the desired “wave guide” effect.</vt:lpstr>
      <vt:lpstr>Ferrites</vt:lpstr>
      <vt:lpstr>EMI Gasket</vt:lpstr>
      <vt:lpstr>Conductive Copper and Aluminum Tape</vt:lpstr>
      <vt:lpstr>Galvanic Compatibility</vt:lpstr>
      <vt:lpstr>Shielded Enclosures</vt:lpstr>
      <vt:lpstr>Off the Shelf EMI Control Boxes</vt:lpstr>
      <vt:lpstr>Surface Contact</vt:lpstr>
      <vt:lpstr>Creative Cages – Household items</vt:lpstr>
      <vt:lpstr>In a Pinch…</vt:lpstr>
      <vt:lpstr>Is my shielded enclosure going to work?</vt:lpstr>
      <vt:lpstr>EMP “Proof” Vehicles</vt:lpstr>
      <vt:lpstr>Backups To Store</vt:lpstr>
      <vt:lpstr>In conclusion</vt:lpstr>
      <vt:lpstr>Print and Internet Sources</vt:lpstr>
      <vt:lpstr>Food for (Artificially Intelligent) thought</vt:lpstr>
    </vt:vector>
  </TitlesOfParts>
  <Company>FMC Technologies, Jetway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Jetway User</dc:creator>
  <cp:lastModifiedBy>mowillden</cp:lastModifiedBy>
  <cp:revision>582</cp:revision>
  <dcterms:created xsi:type="dcterms:W3CDTF">2009-05-28T17:21:58Z</dcterms:created>
  <dcterms:modified xsi:type="dcterms:W3CDTF">2015-09-17T00:48:44Z</dcterms:modified>
</cp:coreProperties>
</file>