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1"/>
  </p:notesMasterIdLst>
  <p:sldIdLst>
    <p:sldId id="256" r:id="rId2"/>
    <p:sldId id="305" r:id="rId3"/>
    <p:sldId id="332" r:id="rId4"/>
    <p:sldId id="257" r:id="rId5"/>
    <p:sldId id="325" r:id="rId6"/>
    <p:sldId id="260" r:id="rId7"/>
    <p:sldId id="326" r:id="rId8"/>
    <p:sldId id="327" r:id="rId9"/>
    <p:sldId id="264" r:id="rId10"/>
    <p:sldId id="324" r:id="rId11"/>
    <p:sldId id="335" r:id="rId12"/>
    <p:sldId id="265" r:id="rId13"/>
    <p:sldId id="270" r:id="rId14"/>
    <p:sldId id="329" r:id="rId15"/>
    <p:sldId id="330" r:id="rId16"/>
    <p:sldId id="269" r:id="rId17"/>
    <p:sldId id="331" r:id="rId18"/>
    <p:sldId id="311" r:id="rId19"/>
    <p:sldId id="312" r:id="rId20"/>
    <p:sldId id="313" r:id="rId21"/>
    <p:sldId id="268" r:id="rId22"/>
    <p:sldId id="272" r:id="rId23"/>
    <p:sldId id="274" r:id="rId24"/>
    <p:sldId id="271" r:id="rId25"/>
    <p:sldId id="285" r:id="rId26"/>
    <p:sldId id="284" r:id="rId27"/>
    <p:sldId id="283" r:id="rId28"/>
    <p:sldId id="282" r:id="rId29"/>
    <p:sldId id="279" r:id="rId30"/>
    <p:sldId id="277" r:id="rId31"/>
    <p:sldId id="288" r:id="rId32"/>
    <p:sldId id="295" r:id="rId33"/>
    <p:sldId id="323" r:id="rId34"/>
    <p:sldId id="334" r:id="rId35"/>
    <p:sldId id="294" r:id="rId36"/>
    <p:sldId id="293" r:id="rId37"/>
    <p:sldId id="292" r:id="rId38"/>
    <p:sldId id="276" r:id="rId39"/>
    <p:sldId id="333" r:id="rId4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FFE593"/>
    <a:srgbClr val="FFE07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93" autoAdjust="0"/>
    <p:restoredTop sz="94660"/>
  </p:normalViewPr>
  <p:slideViewPr>
    <p:cSldViewPr snapToGrid="0">
      <p:cViewPr varScale="1">
        <p:scale>
          <a:sx n="140" d="100"/>
          <a:sy n="140" d="100"/>
        </p:scale>
        <p:origin x="138" y="4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61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A756A8-8730-4BB7-999E-69AD673B6C34}" type="datetimeFigureOut">
              <a:rPr lang="en-US" smtClean="0"/>
              <a:t>2020-11-15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781967-EB36-4A7D-AABF-A9C5230301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3944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 a traditional competitive race.  Runners help each other.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781967-EB36-4A7D-AABF-A9C52303011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5780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 a traditional competitive race.  Runners help each other.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781967-EB36-4A7D-AABF-A9C52303011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39927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781967-EB36-4A7D-AABF-A9C52303011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19351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Some runners have learned to sleep while running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781967-EB36-4A7D-AABF-A9C52303011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52762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B4F3DA-419F-4DDE-BA13-32DE776C37C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EB92106-28CD-44B5-A6A1-1D61456DFE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39EA5A-E1AF-4105-9557-9CDF23FB1D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BC057-B505-4B19-9DAE-8023753EA0DE}" type="datetimeFigureOut">
              <a:rPr lang="en-US" smtClean="0"/>
              <a:t>2020-11-15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B75980-B851-4CCA-B8F0-FEEFEA24C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E5939D-2B8D-4A5B-AA83-81219C61D3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9FF6E-E1AC-491B-B680-5092521810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92973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98EF22-624B-4675-99E7-0D90EE5A40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8CA0CF1-E560-4C5A-B447-285C0EA268C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C7D5CF-B378-4950-A4BD-0A37AD0A88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BC057-B505-4B19-9DAE-8023753EA0DE}" type="datetimeFigureOut">
              <a:rPr lang="en-US" smtClean="0"/>
              <a:t>2020-11-15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C2897A-078A-451B-A7D9-1C3D6F62FD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7D6D0-6959-451F-9198-6748B27223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9FF6E-E1AC-491B-B680-5092521810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98293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9838F48-6484-4E91-A88F-50FE3A1AD8B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E1A2887-3FC6-4FEB-9C38-758A3A58767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AC2DD5-3DF5-4987-B640-C490CE3FE8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BC057-B505-4B19-9DAE-8023753EA0DE}" type="datetimeFigureOut">
              <a:rPr lang="en-US" smtClean="0"/>
              <a:t>2020-11-15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3E2245-4A1A-41EB-B439-9DD3C88AF4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0E3EE6-AEF2-4773-B5B4-8BA71733B7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9FF6E-E1AC-491B-B680-5092521810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38898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7F46F2-487A-4B30-9AAE-9BEFD3E9EC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2D9329-0F78-4FE7-8F29-38CE2205C9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256D44-B707-4A8E-8055-18C8EEFD32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BC057-B505-4B19-9DAE-8023753EA0DE}" type="datetimeFigureOut">
              <a:rPr lang="en-US" smtClean="0"/>
              <a:t>2020-11-15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59DFAA-6F2D-4AB9-BF2A-BFE60C70CC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6E83FC-233A-404C-9071-987DA49400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9FF6E-E1AC-491B-B680-5092521810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10603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85F276-C8D9-4757-AA5F-1BF5E574BA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FFA427-31F8-4446-B345-8F2F7F435D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AD2049-36C2-485E-B219-47F310950A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BC057-B505-4B19-9DAE-8023753EA0DE}" type="datetimeFigureOut">
              <a:rPr lang="en-US" smtClean="0"/>
              <a:t>2020-11-15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5F4F0E-A3E1-4586-9156-C3E613E64D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C2A72A-3D9E-4670-9E5E-C0935BD998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9FF6E-E1AC-491B-B680-5092521810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11301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C29B03-B9F2-4443-BA52-A7EAA516F4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0F1545-22A2-4763-871C-F8F25E1BBB2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C7BE195-27FD-4749-9463-8B86E2C315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3E7259-A5A6-466C-AFDE-7D0FBDB0B2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BC057-B505-4B19-9DAE-8023753EA0DE}" type="datetimeFigureOut">
              <a:rPr lang="en-US" smtClean="0"/>
              <a:t>2020-11-15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3719A8B-AF28-4E97-A49B-9F0F73B607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D58B3BB-D458-4749-8E0E-D6349EB13E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9FF6E-E1AC-491B-B680-5092521810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26860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337E7E-52E4-4EFD-8D64-2B8D365DB5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4999D7-36F2-44EA-A131-82C3EE4DE4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5EADA9A-4E14-450D-9DE9-D1A41F70B4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B018949-BDDC-4870-8240-814F9F691D0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339DF9E-9D9E-4D43-BAAB-3679AEEF1B5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F268EAC-CEFA-46D0-AD04-EC351F623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BC057-B505-4B19-9DAE-8023753EA0DE}" type="datetimeFigureOut">
              <a:rPr lang="en-US" smtClean="0"/>
              <a:t>2020-11-15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0AAEA96-F18B-4AFE-A880-7E6789FE15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A0B9C19-4859-4AA4-B477-EA44ADC1FF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9FF6E-E1AC-491B-B680-5092521810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51849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1A45D5-C871-43BE-9011-15F4156436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BED4F03-4151-469E-B043-DEF35D1B4A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BC057-B505-4B19-9DAE-8023753EA0DE}" type="datetimeFigureOut">
              <a:rPr lang="en-US" smtClean="0"/>
              <a:t>2020-11-15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F2DBD2C-442B-4BDE-BA3A-8308868B54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B320023-E501-4882-AE4D-205A0F6705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9FF6E-E1AC-491B-B680-5092521810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5608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02F7749-236C-4D60-8B84-674D54DB97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BC057-B505-4B19-9DAE-8023753EA0DE}" type="datetimeFigureOut">
              <a:rPr lang="en-US" smtClean="0"/>
              <a:t>2020-11-15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206B8BE-4FE2-4C67-831F-95A07B834B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DD1D91-F334-4CB7-9200-D4EB99471C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9FF6E-E1AC-491B-B680-5092521810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76066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F24FA3-5B15-4053-83B4-1DD6E68F05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2CF7BB-03C4-46B0-A756-76DC1992EE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4B610A-0E4C-4D01-A0CB-880D80028B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87A79EF-17FD-4AC5-A6B5-9210D09A36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BC057-B505-4B19-9DAE-8023753EA0DE}" type="datetimeFigureOut">
              <a:rPr lang="en-US" smtClean="0"/>
              <a:t>2020-11-15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72E464-8708-4ACA-A804-48136CB804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F1C2F3-348A-4C82-B96E-CF46D75264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9FF6E-E1AC-491B-B680-5092521810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26535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B3C8F1-B8EE-4A8B-BEA7-9C5B616FEA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A701A3B-095C-447C-90A4-001A787A4B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D747956-0401-46A3-95A6-17870AE05E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1977D7A-5286-4638-9638-C16E65D014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BC057-B505-4B19-9DAE-8023753EA0DE}" type="datetimeFigureOut">
              <a:rPr lang="en-US" smtClean="0"/>
              <a:t>2020-11-15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AF5F936-FA3F-4146-9923-D4F7F68413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7E27F3F-F1CF-40E6-B873-DD4336F1A5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9FF6E-E1AC-491B-B680-5092521810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20072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5850EC7-0D0F-4D9B-868F-DC51367C74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1005BD-BF8B-4280-B392-34F190AB73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0E2159-5AF6-4308-9012-1440353405C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5BC057-B505-4B19-9DAE-8023753EA0DE}" type="datetimeFigureOut">
              <a:rPr lang="en-US" smtClean="0"/>
              <a:t>2020-11-15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47CCA5-3E4C-4853-BD99-B5015C63505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D883E6-FA56-4E8D-B25F-110212CA27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99FF6E-E1AC-491B-B680-5092521810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76554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1EEF4DE8-A824-4FD4-A64C-5BD4CBE71D0F}"/>
              </a:ext>
            </a:extLst>
          </p:cNvPr>
          <p:cNvSpPr/>
          <p:nvPr/>
        </p:nvSpPr>
        <p:spPr>
          <a:xfrm>
            <a:off x="0" y="2468599"/>
            <a:ext cx="12192000" cy="438940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1D93802-F216-4401-9504-046DDCAA5C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94338" y="-785884"/>
            <a:ext cx="9144000" cy="2387600"/>
          </a:xfrm>
        </p:spPr>
        <p:txBody>
          <a:bodyPr/>
          <a:lstStyle/>
          <a:p>
            <a:r>
              <a:rPr lang="en-US" dirty="0"/>
              <a:t>Moab 240 Endurance Run</a:t>
            </a:r>
            <a:br>
              <a:rPr lang="en-US" dirty="0"/>
            </a:br>
            <a:r>
              <a:rPr lang="en-US" dirty="0"/>
              <a:t>COMMUNICATIONS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90EDAC3-B72A-4D99-A928-47976DCA728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184047" y="6541372"/>
            <a:ext cx="3007953" cy="316628"/>
          </a:xfrm>
        </p:spPr>
        <p:txBody>
          <a:bodyPr>
            <a:normAutofit/>
          </a:bodyPr>
          <a:lstStyle/>
          <a:p>
            <a:r>
              <a:rPr lang="en-US" sz="800" dirty="0">
                <a:solidFill>
                  <a:schemeClr val="tx2"/>
                </a:solidFill>
              </a:rPr>
              <a:t>Edward Jones N7RTG ALL RIGHTS RESERVED  2020.11.11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2FA6C15-2B29-464E-898D-FE90197969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7194" y="2805432"/>
            <a:ext cx="4502552" cy="337256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5E031D0-73FD-4F1F-B556-D3EE9E6FAB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2506" y="3662414"/>
            <a:ext cx="356022" cy="798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26667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5340D1C-BFD1-4D65-8502-543500AA9F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39432" y="119674"/>
            <a:ext cx="9144000" cy="826893"/>
          </a:xfrm>
        </p:spPr>
        <p:txBody>
          <a:bodyPr>
            <a:normAutofit/>
          </a:bodyPr>
          <a:lstStyle/>
          <a:p>
            <a:r>
              <a:rPr lang="en-US" sz="4800" dirty="0">
                <a:solidFill>
                  <a:schemeClr val="bg1"/>
                </a:solidFill>
              </a:rPr>
              <a:t>Scheduled to Fit Ham’s Availability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2B7FC1E6-EDEF-48B3-863E-64DAD163591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55634" y="863818"/>
            <a:ext cx="9144000" cy="826893"/>
          </a:xfrm>
        </p:spPr>
        <p:txBody>
          <a:bodyPr>
            <a:normAutofit lnSpcReduction="10000"/>
          </a:bodyPr>
          <a:lstStyle/>
          <a:p>
            <a:r>
              <a:rPr lang="en-US" dirty="0"/>
              <a:t>Some Hams worked partial day – Others 5+ days</a:t>
            </a:r>
          </a:p>
          <a:p>
            <a:r>
              <a:rPr lang="en-US" b="1" u="sng" dirty="0"/>
              <a:t>All were needed and appreciated</a:t>
            </a:r>
            <a:r>
              <a:rPr lang="en-US" dirty="0"/>
              <a:t>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2EDEF9B-7033-44D6-88AF-192F721110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01905"/>
            <a:ext cx="12082383" cy="4752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2331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07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120D3C-59F1-4BA5-8285-B0B18F5114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rgbClr val="000000"/>
                </a:solidFill>
              </a:rPr>
              <a:t>Search and Rescue from Ham Team</a:t>
            </a:r>
            <a:br>
              <a:rPr lang="en-US" b="1" dirty="0">
                <a:solidFill>
                  <a:srgbClr val="000000"/>
                </a:solidFill>
              </a:rPr>
            </a:br>
            <a:r>
              <a:rPr lang="en-US" b="1" dirty="0">
                <a:solidFill>
                  <a:srgbClr val="000000"/>
                </a:solidFill>
              </a:rPr>
              <a:t>KA7OLB</a:t>
            </a:r>
          </a:p>
        </p:txBody>
      </p:sp>
      <p:pic>
        <p:nvPicPr>
          <p:cNvPr id="5" name="Content Placeholder 4" descr="A truck driving down a dirt road&#10;&#10;Description automatically generated">
            <a:extLst>
              <a:ext uri="{FF2B5EF4-FFF2-40B4-BE49-F238E27FC236}">
                <a16:creationId xmlns:a16="http://schemas.microsoft.com/office/drawing/2014/main" id="{2B123759-09A6-4890-95A8-162D3900FC7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4648" y="1825624"/>
            <a:ext cx="7239836" cy="4848873"/>
          </a:xfrm>
        </p:spPr>
      </p:pic>
    </p:spTree>
    <p:extLst>
      <p:ext uri="{BB962C8B-B14F-4D97-AF65-F5344CB8AC3E}">
        <p14:creationId xmlns:p14="http://schemas.microsoft.com/office/powerpoint/2010/main" val="41317789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tanding in front of a mountain&#10;&#10;Description automatically generated">
            <a:extLst>
              <a:ext uri="{FF2B5EF4-FFF2-40B4-BE49-F238E27FC236}">
                <a16:creationId xmlns:a16="http://schemas.microsoft.com/office/drawing/2014/main" id="{D0555591-C1B4-43EB-A745-9798C983CD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E59D0A86-7BAB-46FE-A2ED-F215C70189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37733" y="-909637"/>
            <a:ext cx="9144000" cy="2387600"/>
          </a:xfrm>
        </p:spPr>
        <p:txBody>
          <a:bodyPr>
            <a:normAutofit/>
          </a:bodyPr>
          <a:lstStyle/>
          <a:p>
            <a:r>
              <a:rPr lang="en-US" sz="8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Aid Stations</a:t>
            </a:r>
          </a:p>
        </p:txBody>
      </p:sp>
      <p:sp>
        <p:nvSpPr>
          <p:cNvPr id="9" name="Subtitle 8">
            <a:extLst>
              <a:ext uri="{FF2B5EF4-FFF2-40B4-BE49-F238E27FC236}">
                <a16:creationId xmlns:a16="http://schemas.microsoft.com/office/drawing/2014/main" id="{47A64B2E-51C7-4AD6-B933-8ABCB5EA1C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650067"/>
            <a:ext cx="9144000" cy="2669645"/>
          </a:xfrm>
        </p:spPr>
        <p:txBody>
          <a:bodyPr>
            <a:normAutofit fontScale="92500" lnSpcReduction="20000"/>
          </a:bodyPr>
          <a:lstStyle/>
          <a:p>
            <a:pPr algn="l"/>
            <a:r>
              <a:rPr lang="en-US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Food, water, snacks, pickle juice, energy food, </a:t>
            </a:r>
          </a:p>
          <a:p>
            <a:pPr algn="l"/>
            <a:r>
              <a:rPr lang="en-US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Sleep stations – clock keeps running</a:t>
            </a:r>
          </a:p>
        </p:txBody>
      </p:sp>
    </p:spTree>
    <p:extLst>
      <p:ext uri="{BB962C8B-B14F-4D97-AF65-F5344CB8AC3E}">
        <p14:creationId xmlns:p14="http://schemas.microsoft.com/office/powerpoint/2010/main" val="10425964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9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uilding with a mountain in the background&#10;&#10;Description automatically generated">
            <a:extLst>
              <a:ext uri="{FF2B5EF4-FFF2-40B4-BE49-F238E27FC236}">
                <a16:creationId xmlns:a16="http://schemas.microsoft.com/office/drawing/2014/main" id="{60CFAF86-59C8-4FF7-A1CE-915B3752CA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EA565AF-9184-4D97-85AB-2F6E60E48174}"/>
              </a:ext>
            </a:extLst>
          </p:cNvPr>
          <p:cNvSpPr txBox="1"/>
          <p:nvPr/>
        </p:nvSpPr>
        <p:spPr>
          <a:xfrm>
            <a:off x="1982184" y="454250"/>
            <a:ext cx="773405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</a:rPr>
              <a:t>Some stations have a theme. Wind Whistle’s was pink flamingoes.</a:t>
            </a:r>
          </a:p>
        </p:txBody>
      </p:sp>
    </p:spTree>
    <p:extLst>
      <p:ext uri="{BB962C8B-B14F-4D97-AF65-F5344CB8AC3E}">
        <p14:creationId xmlns:p14="http://schemas.microsoft.com/office/powerpoint/2010/main" val="1044874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9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tanding in front of a mountain&#10;&#10;Description automatically generated">
            <a:extLst>
              <a:ext uri="{FF2B5EF4-FFF2-40B4-BE49-F238E27FC236}">
                <a16:creationId xmlns:a16="http://schemas.microsoft.com/office/drawing/2014/main" id="{4B30B5E1-B156-4E19-912A-17BFFA743C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DB7FA83-A7BB-4D69-BE45-180F22FC4A2D}"/>
              </a:ext>
            </a:extLst>
          </p:cNvPr>
          <p:cNvSpPr/>
          <p:nvPr/>
        </p:nvSpPr>
        <p:spPr>
          <a:xfrm>
            <a:off x="1769806" y="1720840"/>
            <a:ext cx="8506870" cy="317009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40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We set up the radio at Wind Whistle and there was a loose connection that persisted after several </a:t>
            </a:r>
            <a:r>
              <a:rPr lang="en-US" sz="4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re-assemblies</a:t>
            </a:r>
            <a:r>
              <a:rPr lang="en-US" sz="40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.  </a:t>
            </a:r>
          </a:p>
          <a:p>
            <a:r>
              <a:rPr lang="en-US" sz="40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The captain suggested a pink flamingo</a:t>
            </a:r>
          </a:p>
          <a:p>
            <a:r>
              <a:rPr lang="en-US" sz="40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might help.</a:t>
            </a:r>
          </a:p>
        </p:txBody>
      </p:sp>
    </p:spTree>
    <p:extLst>
      <p:ext uri="{BB962C8B-B14F-4D97-AF65-F5344CB8AC3E}">
        <p14:creationId xmlns:p14="http://schemas.microsoft.com/office/powerpoint/2010/main" val="28658954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9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tree with a mountain in the background&#10;&#10;Description automatically generated">
            <a:extLst>
              <a:ext uri="{FF2B5EF4-FFF2-40B4-BE49-F238E27FC236}">
                <a16:creationId xmlns:a16="http://schemas.microsoft.com/office/drawing/2014/main" id="{2DB65C08-1C68-407A-9EE6-12FFA9B55B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CAFCEFA-B210-44F2-8F78-89CDB92774E3}"/>
              </a:ext>
            </a:extLst>
          </p:cNvPr>
          <p:cNvSpPr txBox="1"/>
          <p:nvPr/>
        </p:nvSpPr>
        <p:spPr>
          <a:xfrm>
            <a:off x="2695005" y="1163370"/>
            <a:ext cx="680199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>
                <a:solidFill>
                  <a:schemeClr val="bg1"/>
                </a:solidFill>
              </a:rPr>
              <a:t>The flamingo fixed it!</a:t>
            </a:r>
          </a:p>
        </p:txBody>
      </p:sp>
    </p:spTree>
    <p:extLst>
      <p:ext uri="{BB962C8B-B14F-4D97-AF65-F5344CB8AC3E}">
        <p14:creationId xmlns:p14="http://schemas.microsoft.com/office/powerpoint/2010/main" val="29745375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4A578C27-D7F6-4A56-9695-551A486007EF}"/>
              </a:ext>
            </a:extLst>
          </p:cNvPr>
          <p:cNvSpPr/>
          <p:nvPr/>
        </p:nvSpPr>
        <p:spPr>
          <a:xfrm>
            <a:off x="5046133" y="880533"/>
            <a:ext cx="330200" cy="24553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76BE111-4ADC-4940-8F4B-C0DF5A17F7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6397" y="0"/>
            <a:ext cx="4379205" cy="6858000"/>
          </a:xfrm>
          <a:prstGeom prst="rect">
            <a:avLst/>
          </a:prstGeom>
          <a:solidFill>
            <a:srgbClr val="002060"/>
          </a:solidFill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519A75F6-8AE8-4770-B688-567A7C9E8265}"/>
              </a:ext>
            </a:extLst>
          </p:cNvPr>
          <p:cNvSpPr/>
          <p:nvPr/>
        </p:nvSpPr>
        <p:spPr>
          <a:xfrm>
            <a:off x="6510867" y="3022600"/>
            <a:ext cx="160867" cy="160867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93D4A8AE-1F9B-4C4D-A419-F477F74B4954}"/>
              </a:ext>
            </a:extLst>
          </p:cNvPr>
          <p:cNvSpPr/>
          <p:nvPr/>
        </p:nvSpPr>
        <p:spPr>
          <a:xfrm>
            <a:off x="5130800" y="880533"/>
            <a:ext cx="160867" cy="16086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8F302CFA-2FCD-4CD7-8068-A29607F38C6A}"/>
              </a:ext>
            </a:extLst>
          </p:cNvPr>
          <p:cNvSpPr/>
          <p:nvPr/>
        </p:nvSpPr>
        <p:spPr>
          <a:xfrm>
            <a:off x="4783666" y="1498600"/>
            <a:ext cx="160867" cy="160867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880FA445-ECE6-48D9-B1BD-83D86411EFB9}"/>
              </a:ext>
            </a:extLst>
          </p:cNvPr>
          <p:cNvSpPr/>
          <p:nvPr/>
        </p:nvSpPr>
        <p:spPr>
          <a:xfrm>
            <a:off x="5935132" y="4093633"/>
            <a:ext cx="160867" cy="160867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2B74E9C2-CDD4-45C1-94C7-736D4C614185}"/>
              </a:ext>
            </a:extLst>
          </p:cNvPr>
          <p:cNvSpPr/>
          <p:nvPr/>
        </p:nvSpPr>
        <p:spPr>
          <a:xfrm>
            <a:off x="6350000" y="5198533"/>
            <a:ext cx="160867" cy="160867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521EBD39-91F6-4666-A038-31A09355AF1F}"/>
              </a:ext>
            </a:extLst>
          </p:cNvPr>
          <p:cNvSpPr/>
          <p:nvPr/>
        </p:nvSpPr>
        <p:spPr>
          <a:xfrm>
            <a:off x="5528733" y="6485466"/>
            <a:ext cx="160867" cy="160867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963C6E13-0F77-4582-9BD6-1172D1ABE870}"/>
              </a:ext>
            </a:extLst>
          </p:cNvPr>
          <p:cNvSpPr/>
          <p:nvPr/>
        </p:nvSpPr>
        <p:spPr>
          <a:xfrm>
            <a:off x="4522831" y="5926666"/>
            <a:ext cx="160867" cy="160867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323BA4C3-ED2B-464B-B73F-0D4225763541}"/>
              </a:ext>
            </a:extLst>
          </p:cNvPr>
          <p:cNvSpPr/>
          <p:nvPr/>
        </p:nvSpPr>
        <p:spPr>
          <a:xfrm>
            <a:off x="4522832" y="3928533"/>
            <a:ext cx="160867" cy="160867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AA98B389-97F6-4B48-BB98-DEF8216438B4}"/>
              </a:ext>
            </a:extLst>
          </p:cNvPr>
          <p:cNvSpPr/>
          <p:nvPr/>
        </p:nvSpPr>
        <p:spPr>
          <a:xfrm>
            <a:off x="4445000" y="2353733"/>
            <a:ext cx="160867" cy="160867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4659717B-6CD7-4D26-9572-D094D3510C95}"/>
              </a:ext>
            </a:extLst>
          </p:cNvPr>
          <p:cNvSpPr/>
          <p:nvPr/>
        </p:nvSpPr>
        <p:spPr>
          <a:xfrm>
            <a:off x="6591300" y="592667"/>
            <a:ext cx="160867" cy="160867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536E4412-36AC-4D5D-9A7D-4986D2DF6190}"/>
              </a:ext>
            </a:extLst>
          </p:cNvPr>
          <p:cNvSpPr/>
          <p:nvPr/>
        </p:nvSpPr>
        <p:spPr>
          <a:xfrm>
            <a:off x="7399866" y="1269998"/>
            <a:ext cx="160867" cy="160867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27F7A9FC-BFC2-48B2-90DE-893F3CB0C872}"/>
              </a:ext>
            </a:extLst>
          </p:cNvPr>
          <p:cNvSpPr/>
          <p:nvPr/>
        </p:nvSpPr>
        <p:spPr>
          <a:xfrm>
            <a:off x="7662334" y="2514600"/>
            <a:ext cx="160867" cy="160867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D6A1BAAB-71C1-4E1F-84F0-B512E61F7C78}"/>
              </a:ext>
            </a:extLst>
          </p:cNvPr>
          <p:cNvSpPr/>
          <p:nvPr/>
        </p:nvSpPr>
        <p:spPr>
          <a:xfrm>
            <a:off x="5448299" y="287866"/>
            <a:ext cx="160867" cy="160867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Isosceles Triangle 22">
            <a:extLst>
              <a:ext uri="{FF2B5EF4-FFF2-40B4-BE49-F238E27FC236}">
                <a16:creationId xmlns:a16="http://schemas.microsoft.com/office/drawing/2014/main" id="{94408AF9-78CC-4560-9BE4-D899BF47D7EF}"/>
              </a:ext>
            </a:extLst>
          </p:cNvPr>
          <p:cNvSpPr/>
          <p:nvPr/>
        </p:nvSpPr>
        <p:spPr>
          <a:xfrm>
            <a:off x="4944534" y="1430865"/>
            <a:ext cx="372533" cy="296335"/>
          </a:xfrm>
          <a:prstGeom prst="triangl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Isosceles Triangle 23">
            <a:extLst>
              <a:ext uri="{FF2B5EF4-FFF2-40B4-BE49-F238E27FC236}">
                <a16:creationId xmlns:a16="http://schemas.microsoft.com/office/drawing/2014/main" id="{3181ED34-8FFA-482E-995E-3F76687331D9}"/>
              </a:ext>
            </a:extLst>
          </p:cNvPr>
          <p:cNvSpPr/>
          <p:nvPr/>
        </p:nvSpPr>
        <p:spPr>
          <a:xfrm>
            <a:off x="5041900" y="1464732"/>
            <a:ext cx="177800" cy="228602"/>
          </a:xfrm>
          <a:prstGeom prst="triangl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`</a:t>
            </a:r>
          </a:p>
        </p:txBody>
      </p:sp>
      <p:sp>
        <p:nvSpPr>
          <p:cNvPr id="25" name="Isosceles Triangle 24">
            <a:extLst>
              <a:ext uri="{FF2B5EF4-FFF2-40B4-BE49-F238E27FC236}">
                <a16:creationId xmlns:a16="http://schemas.microsoft.com/office/drawing/2014/main" id="{AFFB3F8D-2D86-4323-AFD7-49F3BCF82EBD}"/>
              </a:ext>
            </a:extLst>
          </p:cNvPr>
          <p:cNvSpPr/>
          <p:nvPr/>
        </p:nvSpPr>
        <p:spPr>
          <a:xfrm>
            <a:off x="4258734" y="3195902"/>
            <a:ext cx="372533" cy="296335"/>
          </a:xfrm>
          <a:prstGeom prst="triangl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Isosceles Triangle 25">
            <a:extLst>
              <a:ext uri="{FF2B5EF4-FFF2-40B4-BE49-F238E27FC236}">
                <a16:creationId xmlns:a16="http://schemas.microsoft.com/office/drawing/2014/main" id="{19C18EE3-A5C4-4A02-B503-741D453C25CA}"/>
              </a:ext>
            </a:extLst>
          </p:cNvPr>
          <p:cNvSpPr/>
          <p:nvPr/>
        </p:nvSpPr>
        <p:spPr>
          <a:xfrm>
            <a:off x="4356100" y="3200398"/>
            <a:ext cx="177800" cy="228602"/>
          </a:xfrm>
          <a:prstGeom prst="triangl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BC7C252-C4ED-4D40-8489-57FEF4E06DEE}"/>
              </a:ext>
            </a:extLst>
          </p:cNvPr>
          <p:cNvSpPr txBox="1"/>
          <p:nvPr/>
        </p:nvSpPr>
        <p:spPr>
          <a:xfrm>
            <a:off x="8824205" y="1948702"/>
            <a:ext cx="12078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AID STATIONS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A1E3BEB-44BB-4BFA-A703-52F4DE287496}"/>
              </a:ext>
            </a:extLst>
          </p:cNvPr>
          <p:cNvSpPr txBox="1"/>
          <p:nvPr/>
        </p:nvSpPr>
        <p:spPr>
          <a:xfrm>
            <a:off x="1395614" y="1542534"/>
            <a:ext cx="12175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REPEATERS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98383525-E279-4F03-94B4-A048EFB964AE}"/>
              </a:ext>
            </a:extLst>
          </p:cNvPr>
          <p:cNvSpPr/>
          <p:nvPr/>
        </p:nvSpPr>
        <p:spPr>
          <a:xfrm>
            <a:off x="8761863" y="2070784"/>
            <a:ext cx="160867" cy="160867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2E2B66A-3D68-4B69-9ABF-139D154785FB}"/>
              </a:ext>
            </a:extLst>
          </p:cNvPr>
          <p:cNvSpPr txBox="1"/>
          <p:nvPr/>
        </p:nvSpPr>
        <p:spPr>
          <a:xfrm>
            <a:off x="1397504" y="356969"/>
            <a:ext cx="25088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START/FINISH</a:t>
            </a:r>
          </a:p>
          <a:p>
            <a:r>
              <a:rPr lang="en-US" dirty="0"/>
              <a:t>NET CONTROL</a:t>
            </a:r>
          </a:p>
        </p:txBody>
      </p:sp>
      <p:sp>
        <p:nvSpPr>
          <p:cNvPr id="40" name="Arrow: Right 39">
            <a:extLst>
              <a:ext uri="{FF2B5EF4-FFF2-40B4-BE49-F238E27FC236}">
                <a16:creationId xmlns:a16="http://schemas.microsoft.com/office/drawing/2014/main" id="{5771DE10-0AD6-4C61-8B8E-BE64497135BD}"/>
              </a:ext>
            </a:extLst>
          </p:cNvPr>
          <p:cNvSpPr/>
          <p:nvPr/>
        </p:nvSpPr>
        <p:spPr>
          <a:xfrm rot="539120">
            <a:off x="2842047" y="739004"/>
            <a:ext cx="2287210" cy="122237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Arrow: Right 41">
            <a:extLst>
              <a:ext uri="{FF2B5EF4-FFF2-40B4-BE49-F238E27FC236}">
                <a16:creationId xmlns:a16="http://schemas.microsoft.com/office/drawing/2014/main" id="{13342C02-FFCA-479E-8DA9-F9FE5A35AAEC}"/>
              </a:ext>
            </a:extLst>
          </p:cNvPr>
          <p:cNvSpPr/>
          <p:nvPr/>
        </p:nvSpPr>
        <p:spPr>
          <a:xfrm rot="9391223" flipV="1">
            <a:off x="7851079" y="2281030"/>
            <a:ext cx="936338" cy="132980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Arrow: Right 43">
            <a:extLst>
              <a:ext uri="{FF2B5EF4-FFF2-40B4-BE49-F238E27FC236}">
                <a16:creationId xmlns:a16="http://schemas.microsoft.com/office/drawing/2014/main" id="{106EBB1B-3C3D-46E5-A3CC-EF23401F7920}"/>
              </a:ext>
            </a:extLst>
          </p:cNvPr>
          <p:cNvSpPr/>
          <p:nvPr/>
        </p:nvSpPr>
        <p:spPr>
          <a:xfrm rot="12767635">
            <a:off x="7560022" y="1645143"/>
            <a:ext cx="1269719" cy="140793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Arrow: Right 45">
            <a:extLst>
              <a:ext uri="{FF2B5EF4-FFF2-40B4-BE49-F238E27FC236}">
                <a16:creationId xmlns:a16="http://schemas.microsoft.com/office/drawing/2014/main" id="{5BDA3AF9-C61C-4284-9410-DE5A4F67E752}"/>
              </a:ext>
            </a:extLst>
          </p:cNvPr>
          <p:cNvSpPr/>
          <p:nvPr/>
        </p:nvSpPr>
        <p:spPr>
          <a:xfrm>
            <a:off x="2613128" y="1578427"/>
            <a:ext cx="2287210" cy="122237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Arrow: Right 47">
            <a:extLst>
              <a:ext uri="{FF2B5EF4-FFF2-40B4-BE49-F238E27FC236}">
                <a16:creationId xmlns:a16="http://schemas.microsoft.com/office/drawing/2014/main" id="{51C94C3E-1180-4DEF-B38A-E0EEAE5605F0}"/>
              </a:ext>
            </a:extLst>
          </p:cNvPr>
          <p:cNvSpPr/>
          <p:nvPr/>
        </p:nvSpPr>
        <p:spPr>
          <a:xfrm rot="2314067" flipV="1">
            <a:off x="2307971" y="2446032"/>
            <a:ext cx="2203594" cy="172042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Arrow: Right 49">
            <a:extLst>
              <a:ext uri="{FF2B5EF4-FFF2-40B4-BE49-F238E27FC236}">
                <a16:creationId xmlns:a16="http://schemas.microsoft.com/office/drawing/2014/main" id="{30F4BB5F-EA15-4D12-A4DA-9EBE902C3D2C}"/>
              </a:ext>
            </a:extLst>
          </p:cNvPr>
          <p:cNvSpPr/>
          <p:nvPr/>
        </p:nvSpPr>
        <p:spPr>
          <a:xfrm rot="8203602" flipV="1">
            <a:off x="6364427" y="3091590"/>
            <a:ext cx="2742949" cy="157157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61413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9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C45E877E-3CD8-4BD6-9EC1-9A1281B5FF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6400" y="5122327"/>
            <a:ext cx="1431500" cy="924969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A80D8397-EC22-47C4-8508-9369F02F7F94}"/>
              </a:ext>
            </a:extLst>
          </p:cNvPr>
          <p:cNvGrpSpPr/>
          <p:nvPr/>
        </p:nvGrpSpPr>
        <p:grpSpPr>
          <a:xfrm>
            <a:off x="1212191" y="882480"/>
            <a:ext cx="548640" cy="711359"/>
            <a:chOff x="1315280" y="1599099"/>
            <a:chExt cx="548640" cy="711359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F0D85FC0-1F84-4200-82F4-D2B9A3DB37AE}"/>
                </a:ext>
              </a:extLst>
            </p:cNvPr>
            <p:cNvSpPr/>
            <p:nvPr/>
          </p:nvSpPr>
          <p:spPr>
            <a:xfrm>
              <a:off x="1315280" y="2050886"/>
              <a:ext cx="548640" cy="259572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Isosceles Triangle 28">
              <a:extLst>
                <a:ext uri="{FF2B5EF4-FFF2-40B4-BE49-F238E27FC236}">
                  <a16:creationId xmlns:a16="http://schemas.microsoft.com/office/drawing/2014/main" id="{D04304A5-43A1-465F-BF4D-CED737FB72D2}"/>
                </a:ext>
              </a:extLst>
            </p:cNvPr>
            <p:cNvSpPr/>
            <p:nvPr/>
          </p:nvSpPr>
          <p:spPr>
            <a:xfrm rot="10800000">
              <a:off x="1684033" y="1599099"/>
              <a:ext cx="159196" cy="182880"/>
            </a:xfrm>
            <a:prstGeom prst="triangl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F0CA48DC-53EE-49D6-AF1C-D0BD20D0F99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759061" y="1690539"/>
              <a:ext cx="4569" cy="490133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6" name="Rectangle 45">
            <a:extLst>
              <a:ext uri="{FF2B5EF4-FFF2-40B4-BE49-F238E27FC236}">
                <a16:creationId xmlns:a16="http://schemas.microsoft.com/office/drawing/2014/main" id="{D912A98E-AE2A-48EF-B90D-679689A2B8B9}"/>
              </a:ext>
            </a:extLst>
          </p:cNvPr>
          <p:cNvSpPr/>
          <p:nvPr/>
        </p:nvSpPr>
        <p:spPr>
          <a:xfrm>
            <a:off x="3797098" y="2934665"/>
            <a:ext cx="1345404" cy="89535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NEEDLES</a:t>
            </a:r>
          </a:p>
          <a:p>
            <a:pPr algn="ctr"/>
            <a:r>
              <a:rPr lang="en-US" dirty="0">
                <a:solidFill>
                  <a:srgbClr val="000000"/>
                </a:solidFill>
              </a:rPr>
              <a:t>CROSSBAND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F156D337-192E-4167-9D7F-F2C1BCB4E57E}"/>
              </a:ext>
            </a:extLst>
          </p:cNvPr>
          <p:cNvSpPr/>
          <p:nvPr/>
        </p:nvSpPr>
        <p:spPr>
          <a:xfrm>
            <a:off x="6984909" y="2978936"/>
            <a:ext cx="1737112" cy="89535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1" name="Group 70">
            <a:extLst>
              <a:ext uri="{FF2B5EF4-FFF2-40B4-BE49-F238E27FC236}">
                <a16:creationId xmlns:a16="http://schemas.microsoft.com/office/drawing/2014/main" id="{63C296D0-9A2D-40C4-80ED-67EAF485E4E2}"/>
              </a:ext>
            </a:extLst>
          </p:cNvPr>
          <p:cNvGrpSpPr/>
          <p:nvPr/>
        </p:nvGrpSpPr>
        <p:grpSpPr>
          <a:xfrm rot="20114581">
            <a:off x="1989749" y="4524032"/>
            <a:ext cx="1925661" cy="484633"/>
            <a:chOff x="3824876" y="5318013"/>
            <a:chExt cx="1925661" cy="484633"/>
          </a:xfrm>
        </p:grpSpPr>
        <p:sp>
          <p:nvSpPr>
            <p:cNvPr id="67" name="Arrow: Right 66">
              <a:extLst>
                <a:ext uri="{FF2B5EF4-FFF2-40B4-BE49-F238E27FC236}">
                  <a16:creationId xmlns:a16="http://schemas.microsoft.com/office/drawing/2014/main" id="{C5F98763-7295-4E13-B1DA-2480FFBE4B52}"/>
                </a:ext>
              </a:extLst>
            </p:cNvPr>
            <p:cNvSpPr/>
            <p:nvPr/>
          </p:nvSpPr>
          <p:spPr>
            <a:xfrm>
              <a:off x="4772129" y="5318014"/>
              <a:ext cx="978408" cy="484632"/>
            </a:xfrm>
            <a:prstGeom prst="rightArrow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8" name="Arrow: Right 67">
              <a:extLst>
                <a:ext uri="{FF2B5EF4-FFF2-40B4-BE49-F238E27FC236}">
                  <a16:creationId xmlns:a16="http://schemas.microsoft.com/office/drawing/2014/main" id="{873A3C27-CEFD-43B2-AC8E-D076159BC4EC}"/>
                </a:ext>
              </a:extLst>
            </p:cNvPr>
            <p:cNvSpPr/>
            <p:nvPr/>
          </p:nvSpPr>
          <p:spPr>
            <a:xfrm rot="10800000">
              <a:off x="3824876" y="5318013"/>
              <a:ext cx="978408" cy="484632"/>
            </a:xfrm>
            <a:prstGeom prst="rightArrow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93029813-6A72-4F67-A24E-B7DD05DBAB1E}"/>
                </a:ext>
              </a:extLst>
            </p:cNvPr>
            <p:cNvSpPr txBox="1"/>
            <p:nvPr/>
          </p:nvSpPr>
          <p:spPr>
            <a:xfrm>
              <a:off x="4202193" y="5370085"/>
              <a:ext cx="135223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B0F38AC6-174A-4552-919E-B95FB118E35B}"/>
              </a:ext>
            </a:extLst>
          </p:cNvPr>
          <p:cNvGrpSpPr/>
          <p:nvPr/>
        </p:nvGrpSpPr>
        <p:grpSpPr>
          <a:xfrm rot="870491">
            <a:off x="1991273" y="2811001"/>
            <a:ext cx="1925661" cy="484633"/>
            <a:chOff x="3824876" y="5318013"/>
            <a:chExt cx="1925661" cy="484633"/>
          </a:xfrm>
        </p:grpSpPr>
        <p:sp>
          <p:nvSpPr>
            <p:cNvPr id="73" name="Arrow: Right 72">
              <a:extLst>
                <a:ext uri="{FF2B5EF4-FFF2-40B4-BE49-F238E27FC236}">
                  <a16:creationId xmlns:a16="http://schemas.microsoft.com/office/drawing/2014/main" id="{D6F788E6-5E71-4984-886E-76466DB24E1A}"/>
                </a:ext>
              </a:extLst>
            </p:cNvPr>
            <p:cNvSpPr/>
            <p:nvPr/>
          </p:nvSpPr>
          <p:spPr>
            <a:xfrm>
              <a:off x="4772129" y="5318014"/>
              <a:ext cx="978408" cy="484632"/>
            </a:xfrm>
            <a:prstGeom prst="rightArrow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Arrow: Right 73">
              <a:extLst>
                <a:ext uri="{FF2B5EF4-FFF2-40B4-BE49-F238E27FC236}">
                  <a16:creationId xmlns:a16="http://schemas.microsoft.com/office/drawing/2014/main" id="{CA9FBEBD-4C56-4B18-BB8C-E3E7E2B874DF}"/>
                </a:ext>
              </a:extLst>
            </p:cNvPr>
            <p:cNvSpPr/>
            <p:nvPr/>
          </p:nvSpPr>
          <p:spPr>
            <a:xfrm rot="10800000">
              <a:off x="3824876" y="5318013"/>
              <a:ext cx="978408" cy="484632"/>
            </a:xfrm>
            <a:prstGeom prst="rightArrow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1657DB5D-BDEF-439A-A729-F1FCF5C5F53D}"/>
                </a:ext>
              </a:extLst>
            </p:cNvPr>
            <p:cNvSpPr txBox="1"/>
            <p:nvPr/>
          </p:nvSpPr>
          <p:spPr>
            <a:xfrm>
              <a:off x="4202193" y="5370085"/>
              <a:ext cx="135223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D5F3590A-6FC8-45E1-A437-E24197B439E5}"/>
              </a:ext>
            </a:extLst>
          </p:cNvPr>
          <p:cNvGrpSpPr/>
          <p:nvPr/>
        </p:nvGrpSpPr>
        <p:grpSpPr>
          <a:xfrm rot="21374872">
            <a:off x="1934310" y="3653425"/>
            <a:ext cx="1925661" cy="484633"/>
            <a:chOff x="3824876" y="5318013"/>
            <a:chExt cx="1925661" cy="484633"/>
          </a:xfrm>
        </p:grpSpPr>
        <p:sp>
          <p:nvSpPr>
            <p:cNvPr id="77" name="Arrow: Right 76">
              <a:extLst>
                <a:ext uri="{FF2B5EF4-FFF2-40B4-BE49-F238E27FC236}">
                  <a16:creationId xmlns:a16="http://schemas.microsoft.com/office/drawing/2014/main" id="{8961130A-9517-429C-9971-3CDC6F4C7B74}"/>
                </a:ext>
              </a:extLst>
            </p:cNvPr>
            <p:cNvSpPr/>
            <p:nvPr/>
          </p:nvSpPr>
          <p:spPr>
            <a:xfrm>
              <a:off x="4772129" y="5318014"/>
              <a:ext cx="978408" cy="484632"/>
            </a:xfrm>
            <a:prstGeom prst="rightArrow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Arrow: Right 77">
              <a:extLst>
                <a:ext uri="{FF2B5EF4-FFF2-40B4-BE49-F238E27FC236}">
                  <a16:creationId xmlns:a16="http://schemas.microsoft.com/office/drawing/2014/main" id="{769E06B9-4B0B-4A78-B33E-EC7813FC203A}"/>
                </a:ext>
              </a:extLst>
            </p:cNvPr>
            <p:cNvSpPr/>
            <p:nvPr/>
          </p:nvSpPr>
          <p:spPr>
            <a:xfrm rot="10800000">
              <a:off x="3824876" y="5318013"/>
              <a:ext cx="978408" cy="484632"/>
            </a:xfrm>
            <a:prstGeom prst="rightArrow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0876097E-4ABB-4AAA-A76F-2D480D209775}"/>
                </a:ext>
              </a:extLst>
            </p:cNvPr>
            <p:cNvSpPr txBox="1"/>
            <p:nvPr/>
          </p:nvSpPr>
          <p:spPr>
            <a:xfrm>
              <a:off x="4202193" y="5370085"/>
              <a:ext cx="135223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677ADA02-F819-4390-A012-2C0C2923A413}"/>
              </a:ext>
            </a:extLst>
          </p:cNvPr>
          <p:cNvGrpSpPr/>
          <p:nvPr/>
        </p:nvGrpSpPr>
        <p:grpSpPr>
          <a:xfrm rot="1790900">
            <a:off x="1619802" y="1651697"/>
            <a:ext cx="2158917" cy="2048133"/>
            <a:chOff x="3824876" y="5318013"/>
            <a:chExt cx="2158917" cy="2048133"/>
          </a:xfrm>
        </p:grpSpPr>
        <p:sp>
          <p:nvSpPr>
            <p:cNvPr id="81" name="Arrow: Right 80">
              <a:extLst>
                <a:ext uri="{FF2B5EF4-FFF2-40B4-BE49-F238E27FC236}">
                  <a16:creationId xmlns:a16="http://schemas.microsoft.com/office/drawing/2014/main" id="{219B8C7B-BC00-4F5E-8D85-2A66968CB238}"/>
                </a:ext>
              </a:extLst>
            </p:cNvPr>
            <p:cNvSpPr/>
            <p:nvPr/>
          </p:nvSpPr>
          <p:spPr>
            <a:xfrm>
              <a:off x="4772129" y="5318014"/>
              <a:ext cx="978408" cy="484632"/>
            </a:xfrm>
            <a:prstGeom prst="rightArrow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Arrow: Right 81">
              <a:extLst>
                <a:ext uri="{FF2B5EF4-FFF2-40B4-BE49-F238E27FC236}">
                  <a16:creationId xmlns:a16="http://schemas.microsoft.com/office/drawing/2014/main" id="{5A9C14CF-BB37-46A4-8C76-725CC555A1F4}"/>
                </a:ext>
              </a:extLst>
            </p:cNvPr>
            <p:cNvSpPr/>
            <p:nvPr/>
          </p:nvSpPr>
          <p:spPr>
            <a:xfrm rot="10800000">
              <a:off x="3824876" y="5318013"/>
              <a:ext cx="978408" cy="484632"/>
            </a:xfrm>
            <a:prstGeom prst="rightArrow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CE9621B5-B735-4698-B1C8-368094D2B7AF}"/>
                </a:ext>
              </a:extLst>
            </p:cNvPr>
            <p:cNvSpPr txBox="1"/>
            <p:nvPr/>
          </p:nvSpPr>
          <p:spPr>
            <a:xfrm rot="19809100">
              <a:off x="4631556" y="6719815"/>
              <a:ext cx="135223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000000"/>
                  </a:solidFill>
                </a:rPr>
                <a:t>146.58</a:t>
              </a:r>
            </a:p>
            <a:p>
              <a:r>
                <a:rPr lang="en-US" dirty="0">
                  <a:solidFill>
                    <a:srgbClr val="000000"/>
                  </a:solidFill>
                </a:rPr>
                <a:t>SIMPLEX</a:t>
              </a:r>
            </a:p>
          </p:txBody>
        </p:sp>
      </p:grpSp>
      <p:grpSp>
        <p:nvGrpSpPr>
          <p:cNvPr id="112" name="Group 111">
            <a:extLst>
              <a:ext uri="{FF2B5EF4-FFF2-40B4-BE49-F238E27FC236}">
                <a16:creationId xmlns:a16="http://schemas.microsoft.com/office/drawing/2014/main" id="{D967AD10-9DFA-4F0F-B7FC-6CAF684ECC3E}"/>
              </a:ext>
            </a:extLst>
          </p:cNvPr>
          <p:cNvGrpSpPr/>
          <p:nvPr/>
        </p:nvGrpSpPr>
        <p:grpSpPr>
          <a:xfrm>
            <a:off x="5127017" y="2919406"/>
            <a:ext cx="1974413" cy="930540"/>
            <a:chOff x="5127017" y="2919406"/>
            <a:chExt cx="1974413" cy="930540"/>
          </a:xfrm>
        </p:grpSpPr>
        <p:sp>
          <p:nvSpPr>
            <p:cNvPr id="93" name="Arrow: Right 92">
              <a:extLst>
                <a:ext uri="{FF2B5EF4-FFF2-40B4-BE49-F238E27FC236}">
                  <a16:creationId xmlns:a16="http://schemas.microsoft.com/office/drawing/2014/main" id="{04016B94-65E2-4D7D-83CF-FAFE802DA727}"/>
                </a:ext>
              </a:extLst>
            </p:cNvPr>
            <p:cNvSpPr/>
            <p:nvPr/>
          </p:nvSpPr>
          <p:spPr>
            <a:xfrm>
              <a:off x="5146067" y="3447326"/>
              <a:ext cx="1856214" cy="402620"/>
            </a:xfrm>
            <a:prstGeom prst="rightArrow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442.30 MHz</a:t>
              </a:r>
            </a:p>
          </p:txBody>
        </p:sp>
        <p:sp>
          <p:nvSpPr>
            <p:cNvPr id="94" name="Arrow: Right 93">
              <a:extLst>
                <a:ext uri="{FF2B5EF4-FFF2-40B4-BE49-F238E27FC236}">
                  <a16:creationId xmlns:a16="http://schemas.microsoft.com/office/drawing/2014/main" id="{F2E4A12D-14AF-4B46-B507-18BCF822738E}"/>
                </a:ext>
              </a:extLst>
            </p:cNvPr>
            <p:cNvSpPr/>
            <p:nvPr/>
          </p:nvSpPr>
          <p:spPr>
            <a:xfrm rot="10800000">
              <a:off x="5127017" y="2919406"/>
              <a:ext cx="1856214" cy="402620"/>
            </a:xfrm>
            <a:prstGeom prst="rightArrow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id="{D3DA9134-7E95-4E81-86D8-D106B4D79229}"/>
                </a:ext>
              </a:extLst>
            </p:cNvPr>
            <p:cNvSpPr txBox="1"/>
            <p:nvPr/>
          </p:nvSpPr>
          <p:spPr>
            <a:xfrm>
              <a:off x="5429500" y="2922477"/>
              <a:ext cx="167193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447.30 MHz</a:t>
              </a:r>
            </a:p>
          </p:txBody>
        </p:sp>
      </p:grpSp>
      <p:grpSp>
        <p:nvGrpSpPr>
          <p:cNvPr id="96" name="Group 95">
            <a:extLst>
              <a:ext uri="{FF2B5EF4-FFF2-40B4-BE49-F238E27FC236}">
                <a16:creationId xmlns:a16="http://schemas.microsoft.com/office/drawing/2014/main" id="{8525D58E-72CD-4907-82E7-A7FAE41397DB}"/>
              </a:ext>
            </a:extLst>
          </p:cNvPr>
          <p:cNvGrpSpPr/>
          <p:nvPr/>
        </p:nvGrpSpPr>
        <p:grpSpPr>
          <a:xfrm rot="1034539">
            <a:off x="8835925" y="3752691"/>
            <a:ext cx="1925661" cy="484633"/>
            <a:chOff x="3824876" y="5318013"/>
            <a:chExt cx="1925661" cy="484633"/>
          </a:xfrm>
        </p:grpSpPr>
        <p:sp>
          <p:nvSpPr>
            <p:cNvPr id="97" name="Arrow: Right 96">
              <a:extLst>
                <a:ext uri="{FF2B5EF4-FFF2-40B4-BE49-F238E27FC236}">
                  <a16:creationId xmlns:a16="http://schemas.microsoft.com/office/drawing/2014/main" id="{DAFE0F2D-2A59-4E5E-A138-12D30A209574}"/>
                </a:ext>
              </a:extLst>
            </p:cNvPr>
            <p:cNvSpPr/>
            <p:nvPr/>
          </p:nvSpPr>
          <p:spPr>
            <a:xfrm>
              <a:off x="4772129" y="5318014"/>
              <a:ext cx="978408" cy="484632"/>
            </a:xfrm>
            <a:prstGeom prst="rightArrow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Arrow: Right 97">
              <a:extLst>
                <a:ext uri="{FF2B5EF4-FFF2-40B4-BE49-F238E27FC236}">
                  <a16:creationId xmlns:a16="http://schemas.microsoft.com/office/drawing/2014/main" id="{A73A0BD5-024A-409B-B97E-DFA3D741FA36}"/>
                </a:ext>
              </a:extLst>
            </p:cNvPr>
            <p:cNvSpPr/>
            <p:nvPr/>
          </p:nvSpPr>
          <p:spPr>
            <a:xfrm rot="10800000">
              <a:off x="3824876" y="5318013"/>
              <a:ext cx="978408" cy="484632"/>
            </a:xfrm>
            <a:prstGeom prst="rightArrow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335F5A3A-61A6-4FD5-897E-46B543EDA0C5}"/>
                </a:ext>
              </a:extLst>
            </p:cNvPr>
            <p:cNvSpPr txBox="1"/>
            <p:nvPr/>
          </p:nvSpPr>
          <p:spPr>
            <a:xfrm>
              <a:off x="4202193" y="5370085"/>
              <a:ext cx="135223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</p:grp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533060D9-B4FA-4548-BCCE-1D84CB8BC434}"/>
              </a:ext>
            </a:extLst>
          </p:cNvPr>
          <p:cNvGrpSpPr/>
          <p:nvPr/>
        </p:nvGrpSpPr>
        <p:grpSpPr>
          <a:xfrm rot="20551788">
            <a:off x="8840478" y="2841743"/>
            <a:ext cx="1925661" cy="484633"/>
            <a:chOff x="3824876" y="5318013"/>
            <a:chExt cx="1925661" cy="484633"/>
          </a:xfrm>
        </p:grpSpPr>
        <p:sp>
          <p:nvSpPr>
            <p:cNvPr id="101" name="Arrow: Right 100">
              <a:extLst>
                <a:ext uri="{FF2B5EF4-FFF2-40B4-BE49-F238E27FC236}">
                  <a16:creationId xmlns:a16="http://schemas.microsoft.com/office/drawing/2014/main" id="{5AA1FBA5-BF9A-40C2-AEB0-C99FACE4460B}"/>
                </a:ext>
              </a:extLst>
            </p:cNvPr>
            <p:cNvSpPr/>
            <p:nvPr/>
          </p:nvSpPr>
          <p:spPr>
            <a:xfrm>
              <a:off x="4772129" y="5318014"/>
              <a:ext cx="978408" cy="484632"/>
            </a:xfrm>
            <a:prstGeom prst="rightArrow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Arrow: Right 101">
              <a:extLst>
                <a:ext uri="{FF2B5EF4-FFF2-40B4-BE49-F238E27FC236}">
                  <a16:creationId xmlns:a16="http://schemas.microsoft.com/office/drawing/2014/main" id="{B68409C7-7388-41D1-A0A3-049AA8EA7342}"/>
                </a:ext>
              </a:extLst>
            </p:cNvPr>
            <p:cNvSpPr/>
            <p:nvPr/>
          </p:nvSpPr>
          <p:spPr>
            <a:xfrm rot="10800000">
              <a:off x="3824876" y="5318013"/>
              <a:ext cx="978408" cy="484632"/>
            </a:xfrm>
            <a:prstGeom prst="rightArrow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F7AFA277-DF27-4217-83CF-83FD12E4B6CE}"/>
                </a:ext>
              </a:extLst>
            </p:cNvPr>
            <p:cNvSpPr txBox="1"/>
            <p:nvPr/>
          </p:nvSpPr>
          <p:spPr>
            <a:xfrm>
              <a:off x="4202193" y="5370085"/>
              <a:ext cx="135223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</p:grp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37B625B0-47A4-4B5D-825F-6A26142371B3}"/>
              </a:ext>
            </a:extLst>
          </p:cNvPr>
          <p:cNvGrpSpPr/>
          <p:nvPr/>
        </p:nvGrpSpPr>
        <p:grpSpPr>
          <a:xfrm rot="19819627">
            <a:off x="8801802" y="2141111"/>
            <a:ext cx="1925661" cy="484633"/>
            <a:chOff x="3824876" y="5318013"/>
            <a:chExt cx="1925661" cy="484633"/>
          </a:xfrm>
        </p:grpSpPr>
        <p:sp>
          <p:nvSpPr>
            <p:cNvPr id="105" name="Arrow: Right 104">
              <a:extLst>
                <a:ext uri="{FF2B5EF4-FFF2-40B4-BE49-F238E27FC236}">
                  <a16:creationId xmlns:a16="http://schemas.microsoft.com/office/drawing/2014/main" id="{50636978-992C-4F5B-8739-6E3B380F4E0A}"/>
                </a:ext>
              </a:extLst>
            </p:cNvPr>
            <p:cNvSpPr/>
            <p:nvPr/>
          </p:nvSpPr>
          <p:spPr>
            <a:xfrm>
              <a:off x="4772129" y="5318014"/>
              <a:ext cx="978408" cy="484632"/>
            </a:xfrm>
            <a:prstGeom prst="rightArrow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Arrow: Right 105">
              <a:extLst>
                <a:ext uri="{FF2B5EF4-FFF2-40B4-BE49-F238E27FC236}">
                  <a16:creationId xmlns:a16="http://schemas.microsoft.com/office/drawing/2014/main" id="{B1B2F6EA-1877-4CED-AFF1-36152001AA41}"/>
                </a:ext>
              </a:extLst>
            </p:cNvPr>
            <p:cNvSpPr/>
            <p:nvPr/>
          </p:nvSpPr>
          <p:spPr>
            <a:xfrm rot="10800000">
              <a:off x="3824876" y="5318013"/>
              <a:ext cx="978408" cy="484632"/>
            </a:xfrm>
            <a:prstGeom prst="rightArrow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7" name="TextBox 106">
              <a:extLst>
                <a:ext uri="{FF2B5EF4-FFF2-40B4-BE49-F238E27FC236}">
                  <a16:creationId xmlns:a16="http://schemas.microsoft.com/office/drawing/2014/main" id="{C2AE16E4-2453-4A52-87EE-1B33EC212D8F}"/>
                </a:ext>
              </a:extLst>
            </p:cNvPr>
            <p:cNvSpPr txBox="1"/>
            <p:nvPr/>
          </p:nvSpPr>
          <p:spPr>
            <a:xfrm>
              <a:off x="4202193" y="5370085"/>
              <a:ext cx="135223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</p:grpSp>
      <p:grpSp>
        <p:nvGrpSpPr>
          <p:cNvPr id="108" name="Group 107">
            <a:extLst>
              <a:ext uri="{FF2B5EF4-FFF2-40B4-BE49-F238E27FC236}">
                <a16:creationId xmlns:a16="http://schemas.microsoft.com/office/drawing/2014/main" id="{F97C6AA3-39B7-4AD0-ABFF-039DFAA957EF}"/>
              </a:ext>
            </a:extLst>
          </p:cNvPr>
          <p:cNvGrpSpPr/>
          <p:nvPr/>
        </p:nvGrpSpPr>
        <p:grpSpPr>
          <a:xfrm rot="2000871">
            <a:off x="9100205" y="3265173"/>
            <a:ext cx="1967943" cy="2027966"/>
            <a:chOff x="3782594" y="3774680"/>
            <a:chExt cx="1967943" cy="2027966"/>
          </a:xfrm>
        </p:grpSpPr>
        <p:sp>
          <p:nvSpPr>
            <p:cNvPr id="109" name="Arrow: Right 108">
              <a:extLst>
                <a:ext uri="{FF2B5EF4-FFF2-40B4-BE49-F238E27FC236}">
                  <a16:creationId xmlns:a16="http://schemas.microsoft.com/office/drawing/2014/main" id="{3D012644-E888-412B-86B7-F5EA9FC6128C}"/>
                </a:ext>
              </a:extLst>
            </p:cNvPr>
            <p:cNvSpPr/>
            <p:nvPr/>
          </p:nvSpPr>
          <p:spPr>
            <a:xfrm>
              <a:off x="4772129" y="5318014"/>
              <a:ext cx="978408" cy="484632"/>
            </a:xfrm>
            <a:prstGeom prst="rightArrow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" name="Arrow: Right 109">
              <a:extLst>
                <a:ext uri="{FF2B5EF4-FFF2-40B4-BE49-F238E27FC236}">
                  <a16:creationId xmlns:a16="http://schemas.microsoft.com/office/drawing/2014/main" id="{0853E384-7639-4881-98D0-350FFC45C89A}"/>
                </a:ext>
              </a:extLst>
            </p:cNvPr>
            <p:cNvSpPr/>
            <p:nvPr/>
          </p:nvSpPr>
          <p:spPr>
            <a:xfrm rot="10800000">
              <a:off x="3824876" y="5318013"/>
              <a:ext cx="978408" cy="484632"/>
            </a:xfrm>
            <a:prstGeom prst="rightArrow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1" name="TextBox 110">
              <a:extLst>
                <a:ext uri="{FF2B5EF4-FFF2-40B4-BE49-F238E27FC236}">
                  <a16:creationId xmlns:a16="http://schemas.microsoft.com/office/drawing/2014/main" id="{8B8AF675-9D87-4FFD-88D9-24A77DDC7218}"/>
                </a:ext>
              </a:extLst>
            </p:cNvPr>
            <p:cNvSpPr txBox="1"/>
            <p:nvPr/>
          </p:nvSpPr>
          <p:spPr>
            <a:xfrm rot="19599129">
              <a:off x="3782594" y="3774680"/>
              <a:ext cx="135223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000000"/>
                  </a:solidFill>
                </a:rPr>
                <a:t>146.54</a:t>
              </a:r>
            </a:p>
            <a:p>
              <a:r>
                <a:rPr lang="en-US" dirty="0">
                  <a:solidFill>
                    <a:srgbClr val="000000"/>
                  </a:solidFill>
                </a:rPr>
                <a:t>SIMPLEX</a:t>
              </a:r>
            </a:p>
          </p:txBody>
        </p:sp>
      </p:grpSp>
      <p:grpSp>
        <p:nvGrpSpPr>
          <p:cNvPr id="113" name="Group 112">
            <a:extLst>
              <a:ext uri="{FF2B5EF4-FFF2-40B4-BE49-F238E27FC236}">
                <a16:creationId xmlns:a16="http://schemas.microsoft.com/office/drawing/2014/main" id="{1E3D7AA8-78DA-4663-83DD-6FFF09A14BA7}"/>
              </a:ext>
            </a:extLst>
          </p:cNvPr>
          <p:cNvGrpSpPr/>
          <p:nvPr/>
        </p:nvGrpSpPr>
        <p:grpSpPr>
          <a:xfrm rot="19258380">
            <a:off x="5118865" y="4290090"/>
            <a:ext cx="1974413" cy="930540"/>
            <a:chOff x="5127017" y="2919406"/>
            <a:chExt cx="1974413" cy="930540"/>
          </a:xfrm>
        </p:grpSpPr>
        <p:sp>
          <p:nvSpPr>
            <p:cNvPr id="114" name="Arrow: Right 113">
              <a:extLst>
                <a:ext uri="{FF2B5EF4-FFF2-40B4-BE49-F238E27FC236}">
                  <a16:creationId xmlns:a16="http://schemas.microsoft.com/office/drawing/2014/main" id="{A39A3C51-B824-405B-9B46-AB5154C6F825}"/>
                </a:ext>
              </a:extLst>
            </p:cNvPr>
            <p:cNvSpPr/>
            <p:nvPr/>
          </p:nvSpPr>
          <p:spPr>
            <a:xfrm>
              <a:off x="5146067" y="3447326"/>
              <a:ext cx="1856214" cy="402620"/>
            </a:xfrm>
            <a:prstGeom prst="rightArrow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442.30 MHz</a:t>
              </a:r>
            </a:p>
          </p:txBody>
        </p:sp>
        <p:sp>
          <p:nvSpPr>
            <p:cNvPr id="115" name="Arrow: Right 114">
              <a:extLst>
                <a:ext uri="{FF2B5EF4-FFF2-40B4-BE49-F238E27FC236}">
                  <a16:creationId xmlns:a16="http://schemas.microsoft.com/office/drawing/2014/main" id="{E16C8691-C5A8-4930-8D25-7001DFA5FC03}"/>
                </a:ext>
              </a:extLst>
            </p:cNvPr>
            <p:cNvSpPr/>
            <p:nvPr/>
          </p:nvSpPr>
          <p:spPr>
            <a:xfrm rot="10800000">
              <a:off x="5127017" y="2919406"/>
              <a:ext cx="1856214" cy="402620"/>
            </a:xfrm>
            <a:prstGeom prst="rightArrow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6" name="TextBox 115">
              <a:extLst>
                <a:ext uri="{FF2B5EF4-FFF2-40B4-BE49-F238E27FC236}">
                  <a16:creationId xmlns:a16="http://schemas.microsoft.com/office/drawing/2014/main" id="{8F546FAE-D283-45F6-BD23-45CE02A745D3}"/>
                </a:ext>
              </a:extLst>
            </p:cNvPr>
            <p:cNvSpPr txBox="1"/>
            <p:nvPr/>
          </p:nvSpPr>
          <p:spPr>
            <a:xfrm>
              <a:off x="5429500" y="2922477"/>
              <a:ext cx="167193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447.30 MHz</a:t>
              </a:r>
            </a:p>
          </p:txBody>
        </p:sp>
      </p:grpSp>
      <p:cxnSp>
        <p:nvCxnSpPr>
          <p:cNvPr id="121" name="Straight Connector 120">
            <a:extLst>
              <a:ext uri="{FF2B5EF4-FFF2-40B4-BE49-F238E27FC236}">
                <a16:creationId xmlns:a16="http://schemas.microsoft.com/office/drawing/2014/main" id="{4EDFD770-4767-485F-8D04-6C177319F5AA}"/>
              </a:ext>
            </a:extLst>
          </p:cNvPr>
          <p:cNvCxnSpPr>
            <a:cxnSpLocks/>
            <a:stCxn id="47" idx="0"/>
            <a:endCxn id="47" idx="2"/>
          </p:cNvCxnSpPr>
          <p:nvPr/>
        </p:nvCxnSpPr>
        <p:spPr>
          <a:xfrm>
            <a:off x="7853465" y="2978936"/>
            <a:ext cx="0" cy="89535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4" name="TextBox 123">
            <a:extLst>
              <a:ext uri="{FF2B5EF4-FFF2-40B4-BE49-F238E27FC236}">
                <a16:creationId xmlns:a16="http://schemas.microsoft.com/office/drawing/2014/main" id="{C042400D-7D78-439B-A204-85EF3A333DC3}"/>
              </a:ext>
            </a:extLst>
          </p:cNvPr>
          <p:cNvSpPr txBox="1"/>
          <p:nvPr/>
        </p:nvSpPr>
        <p:spPr>
          <a:xfrm>
            <a:off x="3464795" y="5984889"/>
            <a:ext cx="19647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</a:rPr>
              <a:t>NET CONTROL</a:t>
            </a:r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id="{D6CCD346-933D-48FF-B117-0F0A131FCECC}"/>
              </a:ext>
            </a:extLst>
          </p:cNvPr>
          <p:cNvSpPr txBox="1"/>
          <p:nvPr/>
        </p:nvSpPr>
        <p:spPr>
          <a:xfrm>
            <a:off x="7275221" y="3119039"/>
            <a:ext cx="15163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ANTICLINE</a:t>
            </a:r>
          </a:p>
          <a:p>
            <a:r>
              <a:rPr lang="en-US" dirty="0">
                <a:solidFill>
                  <a:srgbClr val="000000"/>
                </a:solidFill>
              </a:rPr>
              <a:t>REMOTE BASE</a:t>
            </a:r>
          </a:p>
        </p:txBody>
      </p:sp>
      <p:sp>
        <p:nvSpPr>
          <p:cNvPr id="126" name="TextBox 125">
            <a:extLst>
              <a:ext uri="{FF2B5EF4-FFF2-40B4-BE49-F238E27FC236}">
                <a16:creationId xmlns:a16="http://schemas.microsoft.com/office/drawing/2014/main" id="{7095605D-A97A-4B64-88F3-B36EE3616F9C}"/>
              </a:ext>
            </a:extLst>
          </p:cNvPr>
          <p:cNvSpPr txBox="1"/>
          <p:nvPr/>
        </p:nvSpPr>
        <p:spPr>
          <a:xfrm>
            <a:off x="1708401" y="456396"/>
            <a:ext cx="18881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</a:rPr>
              <a:t>AID STATIONS</a:t>
            </a:r>
          </a:p>
        </p:txBody>
      </p:sp>
      <p:sp>
        <p:nvSpPr>
          <p:cNvPr id="127" name="TextBox 126">
            <a:extLst>
              <a:ext uri="{FF2B5EF4-FFF2-40B4-BE49-F238E27FC236}">
                <a16:creationId xmlns:a16="http://schemas.microsoft.com/office/drawing/2014/main" id="{FB168426-490E-42E3-937C-367599700D70}"/>
              </a:ext>
            </a:extLst>
          </p:cNvPr>
          <p:cNvSpPr txBox="1"/>
          <p:nvPr/>
        </p:nvSpPr>
        <p:spPr>
          <a:xfrm>
            <a:off x="9575397" y="400068"/>
            <a:ext cx="18881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</a:rPr>
              <a:t>AID STATIONS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55F49183-895C-45ED-8DBB-EF229635A45F}"/>
              </a:ext>
            </a:extLst>
          </p:cNvPr>
          <p:cNvCxnSpPr>
            <a:cxnSpLocks/>
          </p:cNvCxnSpPr>
          <p:nvPr/>
        </p:nvCxnSpPr>
        <p:spPr>
          <a:xfrm flipH="1">
            <a:off x="1658256" y="1031160"/>
            <a:ext cx="6265" cy="303107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grpSp>
        <p:nvGrpSpPr>
          <p:cNvPr id="85" name="Group 84">
            <a:extLst>
              <a:ext uri="{FF2B5EF4-FFF2-40B4-BE49-F238E27FC236}">
                <a16:creationId xmlns:a16="http://schemas.microsoft.com/office/drawing/2014/main" id="{DF5A31BC-DA36-48DB-A9FA-D5E0E7C07FED}"/>
              </a:ext>
            </a:extLst>
          </p:cNvPr>
          <p:cNvGrpSpPr/>
          <p:nvPr/>
        </p:nvGrpSpPr>
        <p:grpSpPr>
          <a:xfrm>
            <a:off x="1146398" y="2316732"/>
            <a:ext cx="548640" cy="711359"/>
            <a:chOff x="1315280" y="1599099"/>
            <a:chExt cx="548640" cy="711359"/>
          </a:xfrm>
        </p:grpSpPr>
        <p:sp>
          <p:nvSpPr>
            <p:cNvPr id="86" name="Rectangle 85">
              <a:extLst>
                <a:ext uri="{FF2B5EF4-FFF2-40B4-BE49-F238E27FC236}">
                  <a16:creationId xmlns:a16="http://schemas.microsoft.com/office/drawing/2014/main" id="{E9F6006E-4AF4-4390-BEFF-DBC6762D7594}"/>
                </a:ext>
              </a:extLst>
            </p:cNvPr>
            <p:cNvSpPr/>
            <p:nvPr/>
          </p:nvSpPr>
          <p:spPr>
            <a:xfrm>
              <a:off x="1315280" y="2050886"/>
              <a:ext cx="548640" cy="259572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Isosceles Triangle 86">
              <a:extLst>
                <a:ext uri="{FF2B5EF4-FFF2-40B4-BE49-F238E27FC236}">
                  <a16:creationId xmlns:a16="http://schemas.microsoft.com/office/drawing/2014/main" id="{1A4027B6-E327-41D9-B78A-E23D76DAF381}"/>
                </a:ext>
              </a:extLst>
            </p:cNvPr>
            <p:cNvSpPr/>
            <p:nvPr/>
          </p:nvSpPr>
          <p:spPr>
            <a:xfrm rot="10800000">
              <a:off x="1684033" y="1599099"/>
              <a:ext cx="159196" cy="182880"/>
            </a:xfrm>
            <a:prstGeom prst="triangl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8B4D445F-5937-451E-8A94-82EDA119F0C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759061" y="1690539"/>
              <a:ext cx="4569" cy="490133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9" name="Group 88">
            <a:extLst>
              <a:ext uri="{FF2B5EF4-FFF2-40B4-BE49-F238E27FC236}">
                <a16:creationId xmlns:a16="http://schemas.microsoft.com/office/drawing/2014/main" id="{3A658382-5590-4A21-B9C5-77F00EE4A30F}"/>
              </a:ext>
            </a:extLst>
          </p:cNvPr>
          <p:cNvGrpSpPr/>
          <p:nvPr/>
        </p:nvGrpSpPr>
        <p:grpSpPr>
          <a:xfrm>
            <a:off x="1152941" y="3571055"/>
            <a:ext cx="548640" cy="711359"/>
            <a:chOff x="1315280" y="1599099"/>
            <a:chExt cx="548640" cy="711359"/>
          </a:xfrm>
        </p:grpSpPr>
        <p:sp>
          <p:nvSpPr>
            <p:cNvPr id="90" name="Rectangle 89">
              <a:extLst>
                <a:ext uri="{FF2B5EF4-FFF2-40B4-BE49-F238E27FC236}">
                  <a16:creationId xmlns:a16="http://schemas.microsoft.com/office/drawing/2014/main" id="{690D5B96-2244-45FA-B809-2EFEF11A8001}"/>
                </a:ext>
              </a:extLst>
            </p:cNvPr>
            <p:cNvSpPr/>
            <p:nvPr/>
          </p:nvSpPr>
          <p:spPr>
            <a:xfrm>
              <a:off x="1315280" y="2050886"/>
              <a:ext cx="548640" cy="259572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Isosceles Triangle 90">
              <a:extLst>
                <a:ext uri="{FF2B5EF4-FFF2-40B4-BE49-F238E27FC236}">
                  <a16:creationId xmlns:a16="http://schemas.microsoft.com/office/drawing/2014/main" id="{B0A4C417-600C-4751-844C-47AEBB1C8B31}"/>
                </a:ext>
              </a:extLst>
            </p:cNvPr>
            <p:cNvSpPr/>
            <p:nvPr/>
          </p:nvSpPr>
          <p:spPr>
            <a:xfrm rot="10800000">
              <a:off x="1684033" y="1599099"/>
              <a:ext cx="159196" cy="182880"/>
            </a:xfrm>
            <a:prstGeom prst="triangl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A77856F2-9298-4A53-86F9-A61120F748B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759061" y="1690539"/>
              <a:ext cx="4569" cy="490133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7" name="Group 116">
            <a:extLst>
              <a:ext uri="{FF2B5EF4-FFF2-40B4-BE49-F238E27FC236}">
                <a16:creationId xmlns:a16="http://schemas.microsoft.com/office/drawing/2014/main" id="{7B0D1EB7-8111-47B2-A3B5-89890246561D}"/>
              </a:ext>
            </a:extLst>
          </p:cNvPr>
          <p:cNvGrpSpPr/>
          <p:nvPr/>
        </p:nvGrpSpPr>
        <p:grpSpPr>
          <a:xfrm>
            <a:off x="1111901" y="4723340"/>
            <a:ext cx="548640" cy="711359"/>
            <a:chOff x="1315280" y="1599099"/>
            <a:chExt cx="548640" cy="711359"/>
          </a:xfrm>
        </p:grpSpPr>
        <p:sp>
          <p:nvSpPr>
            <p:cNvPr id="118" name="Rectangle 117">
              <a:extLst>
                <a:ext uri="{FF2B5EF4-FFF2-40B4-BE49-F238E27FC236}">
                  <a16:creationId xmlns:a16="http://schemas.microsoft.com/office/drawing/2014/main" id="{35CFFDEA-EA3D-47D2-8A07-19ABA5DDA2E6}"/>
                </a:ext>
              </a:extLst>
            </p:cNvPr>
            <p:cNvSpPr/>
            <p:nvPr/>
          </p:nvSpPr>
          <p:spPr>
            <a:xfrm>
              <a:off x="1315280" y="2050886"/>
              <a:ext cx="548640" cy="259572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Isosceles Triangle 118">
              <a:extLst>
                <a:ext uri="{FF2B5EF4-FFF2-40B4-BE49-F238E27FC236}">
                  <a16:creationId xmlns:a16="http://schemas.microsoft.com/office/drawing/2014/main" id="{72C3D3A8-95A9-4641-A0FD-418C3B46AC58}"/>
                </a:ext>
              </a:extLst>
            </p:cNvPr>
            <p:cNvSpPr/>
            <p:nvPr/>
          </p:nvSpPr>
          <p:spPr>
            <a:xfrm rot="10800000">
              <a:off x="1684033" y="1599099"/>
              <a:ext cx="159196" cy="182880"/>
            </a:xfrm>
            <a:prstGeom prst="triangl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20" name="Straight Connector 119">
              <a:extLst>
                <a:ext uri="{FF2B5EF4-FFF2-40B4-BE49-F238E27FC236}">
                  <a16:creationId xmlns:a16="http://schemas.microsoft.com/office/drawing/2014/main" id="{55407B33-DB83-4622-A49B-373D48DE8BC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759061" y="1690539"/>
              <a:ext cx="4569" cy="490133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30" name="Straight Connector 129">
            <a:extLst>
              <a:ext uri="{FF2B5EF4-FFF2-40B4-BE49-F238E27FC236}">
                <a16:creationId xmlns:a16="http://schemas.microsoft.com/office/drawing/2014/main" id="{A1D38484-F63C-4201-96B4-206D97032883}"/>
              </a:ext>
            </a:extLst>
          </p:cNvPr>
          <p:cNvCxnSpPr>
            <a:cxnSpLocks/>
          </p:cNvCxnSpPr>
          <p:nvPr/>
        </p:nvCxnSpPr>
        <p:spPr>
          <a:xfrm flipH="1">
            <a:off x="1583914" y="2494526"/>
            <a:ext cx="6265" cy="303107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grpSp>
        <p:nvGrpSpPr>
          <p:cNvPr id="131" name="Group 130">
            <a:extLst>
              <a:ext uri="{FF2B5EF4-FFF2-40B4-BE49-F238E27FC236}">
                <a16:creationId xmlns:a16="http://schemas.microsoft.com/office/drawing/2014/main" id="{6F83A186-5B78-43D4-BA11-327E51DB31C0}"/>
              </a:ext>
            </a:extLst>
          </p:cNvPr>
          <p:cNvGrpSpPr/>
          <p:nvPr/>
        </p:nvGrpSpPr>
        <p:grpSpPr>
          <a:xfrm>
            <a:off x="10790142" y="1413423"/>
            <a:ext cx="548640" cy="711359"/>
            <a:chOff x="1315280" y="1599099"/>
            <a:chExt cx="548640" cy="711359"/>
          </a:xfrm>
        </p:grpSpPr>
        <p:sp>
          <p:nvSpPr>
            <p:cNvPr id="132" name="Rectangle 131">
              <a:extLst>
                <a:ext uri="{FF2B5EF4-FFF2-40B4-BE49-F238E27FC236}">
                  <a16:creationId xmlns:a16="http://schemas.microsoft.com/office/drawing/2014/main" id="{2A67E95D-C5D3-4C8F-809B-14000FF34010}"/>
                </a:ext>
              </a:extLst>
            </p:cNvPr>
            <p:cNvSpPr/>
            <p:nvPr/>
          </p:nvSpPr>
          <p:spPr>
            <a:xfrm>
              <a:off x="1315280" y="2050886"/>
              <a:ext cx="548640" cy="259572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" name="Isosceles Triangle 132">
              <a:extLst>
                <a:ext uri="{FF2B5EF4-FFF2-40B4-BE49-F238E27FC236}">
                  <a16:creationId xmlns:a16="http://schemas.microsoft.com/office/drawing/2014/main" id="{D85F8839-BC81-4B26-B6F1-B099BEF1DDDA}"/>
                </a:ext>
              </a:extLst>
            </p:cNvPr>
            <p:cNvSpPr/>
            <p:nvPr/>
          </p:nvSpPr>
          <p:spPr>
            <a:xfrm rot="10800000">
              <a:off x="1684033" y="1599099"/>
              <a:ext cx="159196" cy="182880"/>
            </a:xfrm>
            <a:prstGeom prst="triangl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4" name="Straight Connector 133">
              <a:extLst>
                <a:ext uri="{FF2B5EF4-FFF2-40B4-BE49-F238E27FC236}">
                  <a16:creationId xmlns:a16="http://schemas.microsoft.com/office/drawing/2014/main" id="{7A09C81F-1D5D-4F40-8EF8-C2E93290A4E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759061" y="1690539"/>
              <a:ext cx="4569" cy="490133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5" name="Group 134">
            <a:extLst>
              <a:ext uri="{FF2B5EF4-FFF2-40B4-BE49-F238E27FC236}">
                <a16:creationId xmlns:a16="http://schemas.microsoft.com/office/drawing/2014/main" id="{96B2685E-5A76-42DA-BF24-BDAAAAB1258E}"/>
              </a:ext>
            </a:extLst>
          </p:cNvPr>
          <p:cNvGrpSpPr/>
          <p:nvPr/>
        </p:nvGrpSpPr>
        <p:grpSpPr>
          <a:xfrm>
            <a:off x="10873086" y="2492563"/>
            <a:ext cx="548640" cy="711359"/>
            <a:chOff x="1315280" y="1599099"/>
            <a:chExt cx="548640" cy="711359"/>
          </a:xfrm>
        </p:grpSpPr>
        <p:sp>
          <p:nvSpPr>
            <p:cNvPr id="136" name="Rectangle 135">
              <a:extLst>
                <a:ext uri="{FF2B5EF4-FFF2-40B4-BE49-F238E27FC236}">
                  <a16:creationId xmlns:a16="http://schemas.microsoft.com/office/drawing/2014/main" id="{43154E15-5CC4-4A5A-8A7D-D33258C0A493}"/>
                </a:ext>
              </a:extLst>
            </p:cNvPr>
            <p:cNvSpPr/>
            <p:nvPr/>
          </p:nvSpPr>
          <p:spPr>
            <a:xfrm>
              <a:off x="1315280" y="2050886"/>
              <a:ext cx="548640" cy="259572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7" name="Isosceles Triangle 136">
              <a:extLst>
                <a:ext uri="{FF2B5EF4-FFF2-40B4-BE49-F238E27FC236}">
                  <a16:creationId xmlns:a16="http://schemas.microsoft.com/office/drawing/2014/main" id="{77F593CF-8D28-42EB-AF3E-B85D23D8EFD2}"/>
                </a:ext>
              </a:extLst>
            </p:cNvPr>
            <p:cNvSpPr/>
            <p:nvPr/>
          </p:nvSpPr>
          <p:spPr>
            <a:xfrm rot="10800000">
              <a:off x="1684033" y="1599099"/>
              <a:ext cx="159196" cy="182880"/>
            </a:xfrm>
            <a:prstGeom prst="triangl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8" name="Straight Connector 137">
              <a:extLst>
                <a:ext uri="{FF2B5EF4-FFF2-40B4-BE49-F238E27FC236}">
                  <a16:creationId xmlns:a16="http://schemas.microsoft.com/office/drawing/2014/main" id="{73828DA6-031C-4B36-B4D8-6CAD676912D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759061" y="1690539"/>
              <a:ext cx="4569" cy="490133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9" name="Group 138">
            <a:extLst>
              <a:ext uri="{FF2B5EF4-FFF2-40B4-BE49-F238E27FC236}">
                <a16:creationId xmlns:a16="http://schemas.microsoft.com/office/drawing/2014/main" id="{AC0AE8D5-9F3E-40F7-860B-8411776DBBC5}"/>
              </a:ext>
            </a:extLst>
          </p:cNvPr>
          <p:cNvGrpSpPr/>
          <p:nvPr/>
        </p:nvGrpSpPr>
        <p:grpSpPr>
          <a:xfrm>
            <a:off x="10939205" y="3926735"/>
            <a:ext cx="548640" cy="711359"/>
            <a:chOff x="1315280" y="1599099"/>
            <a:chExt cx="548640" cy="711359"/>
          </a:xfrm>
        </p:grpSpPr>
        <p:sp>
          <p:nvSpPr>
            <p:cNvPr id="140" name="Rectangle 139">
              <a:extLst>
                <a:ext uri="{FF2B5EF4-FFF2-40B4-BE49-F238E27FC236}">
                  <a16:creationId xmlns:a16="http://schemas.microsoft.com/office/drawing/2014/main" id="{81BBEE95-DCC1-42E9-9481-12B2BAFA8C86}"/>
                </a:ext>
              </a:extLst>
            </p:cNvPr>
            <p:cNvSpPr/>
            <p:nvPr/>
          </p:nvSpPr>
          <p:spPr>
            <a:xfrm>
              <a:off x="1315280" y="2050886"/>
              <a:ext cx="548640" cy="259572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1" name="Isosceles Triangle 140">
              <a:extLst>
                <a:ext uri="{FF2B5EF4-FFF2-40B4-BE49-F238E27FC236}">
                  <a16:creationId xmlns:a16="http://schemas.microsoft.com/office/drawing/2014/main" id="{17B85A33-CC2E-448E-9BBF-FD6EC6630647}"/>
                </a:ext>
              </a:extLst>
            </p:cNvPr>
            <p:cNvSpPr/>
            <p:nvPr/>
          </p:nvSpPr>
          <p:spPr>
            <a:xfrm rot="10800000">
              <a:off x="1684033" y="1599099"/>
              <a:ext cx="159196" cy="182880"/>
            </a:xfrm>
            <a:prstGeom prst="triangl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42" name="Straight Connector 141">
              <a:extLst>
                <a:ext uri="{FF2B5EF4-FFF2-40B4-BE49-F238E27FC236}">
                  <a16:creationId xmlns:a16="http://schemas.microsoft.com/office/drawing/2014/main" id="{1803AAB9-907E-477E-947B-67389F60F13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759061" y="1690539"/>
              <a:ext cx="4569" cy="490133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3" name="Group 142">
            <a:extLst>
              <a:ext uri="{FF2B5EF4-FFF2-40B4-BE49-F238E27FC236}">
                <a16:creationId xmlns:a16="http://schemas.microsoft.com/office/drawing/2014/main" id="{CBC3BD41-379E-4CFD-9CA1-0D0BB2E08FC8}"/>
              </a:ext>
            </a:extLst>
          </p:cNvPr>
          <p:cNvGrpSpPr/>
          <p:nvPr/>
        </p:nvGrpSpPr>
        <p:grpSpPr>
          <a:xfrm>
            <a:off x="10959603" y="4930212"/>
            <a:ext cx="548640" cy="711359"/>
            <a:chOff x="1315280" y="1599099"/>
            <a:chExt cx="548640" cy="711359"/>
          </a:xfrm>
        </p:grpSpPr>
        <p:sp>
          <p:nvSpPr>
            <p:cNvPr id="144" name="Rectangle 143">
              <a:extLst>
                <a:ext uri="{FF2B5EF4-FFF2-40B4-BE49-F238E27FC236}">
                  <a16:creationId xmlns:a16="http://schemas.microsoft.com/office/drawing/2014/main" id="{6949D3A9-0493-410E-A1DC-05C26663DA98}"/>
                </a:ext>
              </a:extLst>
            </p:cNvPr>
            <p:cNvSpPr/>
            <p:nvPr/>
          </p:nvSpPr>
          <p:spPr>
            <a:xfrm>
              <a:off x="1315280" y="2050886"/>
              <a:ext cx="548640" cy="259572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5" name="Isosceles Triangle 144">
              <a:extLst>
                <a:ext uri="{FF2B5EF4-FFF2-40B4-BE49-F238E27FC236}">
                  <a16:creationId xmlns:a16="http://schemas.microsoft.com/office/drawing/2014/main" id="{3D435C95-92A6-400D-BF48-E9619E10CA4E}"/>
                </a:ext>
              </a:extLst>
            </p:cNvPr>
            <p:cNvSpPr/>
            <p:nvPr/>
          </p:nvSpPr>
          <p:spPr>
            <a:xfrm rot="10800000">
              <a:off x="1684033" y="1599099"/>
              <a:ext cx="159196" cy="182880"/>
            </a:xfrm>
            <a:prstGeom prst="triangl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46" name="Straight Connector 145">
              <a:extLst>
                <a:ext uri="{FF2B5EF4-FFF2-40B4-BE49-F238E27FC236}">
                  <a16:creationId xmlns:a16="http://schemas.microsoft.com/office/drawing/2014/main" id="{70B458BC-6E3C-4E65-BB00-22814B7DE4E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759061" y="1690539"/>
              <a:ext cx="4569" cy="490133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47" name="Straight Connector 146">
            <a:extLst>
              <a:ext uri="{FF2B5EF4-FFF2-40B4-BE49-F238E27FC236}">
                <a16:creationId xmlns:a16="http://schemas.microsoft.com/office/drawing/2014/main" id="{97C22A4B-07F4-413C-99EB-C49261ED9230}"/>
              </a:ext>
            </a:extLst>
          </p:cNvPr>
          <p:cNvCxnSpPr>
            <a:cxnSpLocks/>
          </p:cNvCxnSpPr>
          <p:nvPr/>
        </p:nvCxnSpPr>
        <p:spPr>
          <a:xfrm flipH="1">
            <a:off x="1593589" y="3701730"/>
            <a:ext cx="6265" cy="303107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48" name="Straight Connector 147">
            <a:extLst>
              <a:ext uri="{FF2B5EF4-FFF2-40B4-BE49-F238E27FC236}">
                <a16:creationId xmlns:a16="http://schemas.microsoft.com/office/drawing/2014/main" id="{EAEE0B08-D630-4C4A-AE4C-B2B0D8F1FDCD}"/>
              </a:ext>
            </a:extLst>
          </p:cNvPr>
          <p:cNvCxnSpPr>
            <a:cxnSpLocks/>
          </p:cNvCxnSpPr>
          <p:nvPr/>
        </p:nvCxnSpPr>
        <p:spPr>
          <a:xfrm flipH="1">
            <a:off x="1559685" y="4852334"/>
            <a:ext cx="6265" cy="303107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49" name="Straight Connector 148">
            <a:extLst>
              <a:ext uri="{FF2B5EF4-FFF2-40B4-BE49-F238E27FC236}">
                <a16:creationId xmlns:a16="http://schemas.microsoft.com/office/drawing/2014/main" id="{6BA86678-4A93-47A7-AB49-D431EB4BD15B}"/>
              </a:ext>
            </a:extLst>
          </p:cNvPr>
          <p:cNvCxnSpPr>
            <a:cxnSpLocks/>
          </p:cNvCxnSpPr>
          <p:nvPr/>
        </p:nvCxnSpPr>
        <p:spPr>
          <a:xfrm flipH="1">
            <a:off x="11246176" y="1584764"/>
            <a:ext cx="6265" cy="303107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50" name="Straight Connector 149">
            <a:extLst>
              <a:ext uri="{FF2B5EF4-FFF2-40B4-BE49-F238E27FC236}">
                <a16:creationId xmlns:a16="http://schemas.microsoft.com/office/drawing/2014/main" id="{70E5EA4F-C462-4BED-B09A-DEF9377DE11E}"/>
              </a:ext>
            </a:extLst>
          </p:cNvPr>
          <p:cNvCxnSpPr>
            <a:cxnSpLocks/>
          </p:cNvCxnSpPr>
          <p:nvPr/>
        </p:nvCxnSpPr>
        <p:spPr>
          <a:xfrm flipH="1">
            <a:off x="11379853" y="4112762"/>
            <a:ext cx="6265" cy="303107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51" name="Straight Connector 150">
            <a:extLst>
              <a:ext uri="{FF2B5EF4-FFF2-40B4-BE49-F238E27FC236}">
                <a16:creationId xmlns:a16="http://schemas.microsoft.com/office/drawing/2014/main" id="{605E9098-4A93-4978-94C0-9443F80A8523}"/>
              </a:ext>
            </a:extLst>
          </p:cNvPr>
          <p:cNvCxnSpPr>
            <a:cxnSpLocks/>
          </p:cNvCxnSpPr>
          <p:nvPr/>
        </p:nvCxnSpPr>
        <p:spPr>
          <a:xfrm flipH="1">
            <a:off x="11317211" y="2683163"/>
            <a:ext cx="6265" cy="303107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52" name="Straight Connector 151">
            <a:extLst>
              <a:ext uri="{FF2B5EF4-FFF2-40B4-BE49-F238E27FC236}">
                <a16:creationId xmlns:a16="http://schemas.microsoft.com/office/drawing/2014/main" id="{22703F64-AB7E-40F4-96C7-8F60335C92A3}"/>
              </a:ext>
            </a:extLst>
          </p:cNvPr>
          <p:cNvCxnSpPr>
            <a:cxnSpLocks/>
          </p:cNvCxnSpPr>
          <p:nvPr/>
        </p:nvCxnSpPr>
        <p:spPr>
          <a:xfrm flipH="1">
            <a:off x="11397902" y="5059846"/>
            <a:ext cx="6265" cy="303107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847088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141005F-8F04-4F66-889E-D1A3F550DD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AACE0711-CCDE-4E81-9714-05EB7BE9FBD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57489" y="-85713"/>
            <a:ext cx="9144000" cy="238760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REPEATER ENGINEERS</a:t>
            </a:r>
            <a:br>
              <a:rPr lang="en-US" dirty="0">
                <a:solidFill>
                  <a:srgbClr val="FFFF00"/>
                </a:solidFill>
              </a:rPr>
            </a:b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4E3DF550-88F7-4EB6-8FC6-B0AFD7215BB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63463" y="4970301"/>
            <a:ext cx="9144000" cy="1655762"/>
          </a:xfrm>
        </p:spPr>
        <p:txBody>
          <a:bodyPr/>
          <a:lstStyle/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DEAN W7DHH &amp; BARRY BRADLEY KB7K</a:t>
            </a:r>
          </a:p>
          <a:p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</a:t>
            </a:r>
          </a:p>
          <a:p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ANTICLINE LOOKOUT SITE</a:t>
            </a:r>
          </a:p>
        </p:txBody>
      </p:sp>
    </p:spTree>
    <p:extLst>
      <p:ext uri="{BB962C8B-B14F-4D97-AF65-F5344CB8AC3E}">
        <p14:creationId xmlns:p14="http://schemas.microsoft.com/office/powerpoint/2010/main" val="251984567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77AC1A9-71CA-4631-9D73-48269F94B4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8BB41352-2AB0-4187-83F0-AF85892474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77681" y="4334289"/>
            <a:ext cx="9144000" cy="2387600"/>
          </a:xfrm>
        </p:spPr>
        <p:txBody>
          <a:bodyPr/>
          <a:lstStyle/>
          <a:p>
            <a:r>
              <a:rPr lang="en-US" dirty="0">
                <a:solidFill>
                  <a:srgbClr val="FFFFFF"/>
                </a:solidFill>
              </a:rPr>
              <a:t>NEEDLES REPEATER</a:t>
            </a:r>
            <a:endParaRPr lang="en-US" dirty="0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FF2BA293-B3B9-4837-9CF3-4EB59943FB5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322283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254256B-DC6C-445A-8C26-DAEED55333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3EF18F94-FEA8-4618-9DEE-9522C4DEC4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44141" y="-1353859"/>
            <a:ext cx="9144000" cy="238760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FINISH-END-FINI-73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BBB17D9D-3156-46AB-B9C8-F993C6BFF42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90862" y="5490908"/>
            <a:ext cx="9144000" cy="1655762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CANDICE BURT, RACE DIRECTOR</a:t>
            </a:r>
          </a:p>
          <a:p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DESTINATION TRAILS</a:t>
            </a:r>
          </a:p>
        </p:txBody>
      </p:sp>
      <p:pic>
        <p:nvPicPr>
          <p:cNvPr id="6" name="Picture 5" descr="A picture containing logo&#10;&#10;Description automatically generated">
            <a:extLst>
              <a:ext uri="{FF2B5EF4-FFF2-40B4-BE49-F238E27FC236}">
                <a16:creationId xmlns:a16="http://schemas.microsoft.com/office/drawing/2014/main" id="{C1824B89-2FCC-425C-8182-69CA8E32C6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322"/>
            <a:ext cx="12192000" cy="6685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75149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E4742AC-487A-4071-BEDA-0ED2DBDB69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7187" y="0"/>
            <a:ext cx="3857625" cy="685800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4C2934B3-D9D5-4D0D-82AC-D3B4342910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3999" y="-1067587"/>
            <a:ext cx="9144000" cy="2387600"/>
          </a:xfrm>
        </p:spPr>
        <p:txBody>
          <a:bodyPr/>
          <a:lstStyle/>
          <a:p>
            <a:r>
              <a:rPr lang="en-US" dirty="0"/>
              <a:t>NEEDLES REPEATER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AA55C21B-2830-4061-9E8F-CDBBF6E51EA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4437978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3DDF42F-BA9F-4D5F-B460-04AAECE1E9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2943" y="0"/>
            <a:ext cx="91461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420293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648EDD6-45B6-4C72-A225-9E8DC0812C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21462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3B075D0-B6BE-4E2F-BA4A-423FDAE026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2943" y="0"/>
            <a:ext cx="91461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933140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7316AB0-5F67-44C2-9277-E989BA3CC3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328" y="0"/>
            <a:ext cx="11174722" cy="6862980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8C13B7C8-66DA-49E6-BC7E-72BDC48E60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66689" y="-675701"/>
            <a:ext cx="9144000" cy="2387600"/>
          </a:xfrm>
        </p:spPr>
        <p:txBody>
          <a:bodyPr/>
          <a:lstStyle/>
          <a:p>
            <a:r>
              <a:rPr lang="en-US" dirty="0"/>
              <a:t>Hamburger Rock</a:t>
            </a:r>
          </a:p>
        </p:txBody>
      </p:sp>
      <p:sp>
        <p:nvSpPr>
          <p:cNvPr id="9" name="Subtitle 8">
            <a:extLst>
              <a:ext uri="{FF2B5EF4-FFF2-40B4-BE49-F238E27FC236}">
                <a16:creationId xmlns:a16="http://schemas.microsoft.com/office/drawing/2014/main" id="{757AC53E-DA7F-4FCC-B15A-1BB99138CD9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8663861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5A283D2-F028-4EB0-881C-9BCF4C19AF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6152" y="0"/>
            <a:ext cx="9146113" cy="685800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128B50E1-3966-42C6-ACA1-0052CB3613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77279" y="3218141"/>
            <a:ext cx="9144000" cy="2387600"/>
          </a:xfrm>
        </p:spPr>
        <p:txBody>
          <a:bodyPr/>
          <a:lstStyle/>
          <a:p>
            <a:r>
              <a:rPr lang="en-US" dirty="0"/>
              <a:t>Bridger Jack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F5543C56-0CEA-44FD-AD19-C896A08F67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70721" y="5557653"/>
            <a:ext cx="9144000" cy="1655762"/>
          </a:xfrm>
        </p:spPr>
        <p:txBody>
          <a:bodyPr>
            <a:normAutofit/>
          </a:bodyPr>
          <a:lstStyle/>
          <a:p>
            <a:r>
              <a:rPr lang="en-US" sz="4000" dirty="0"/>
              <a:t>Sleep Station</a:t>
            </a:r>
          </a:p>
        </p:txBody>
      </p:sp>
    </p:spTree>
    <p:extLst>
      <p:ext uri="{BB962C8B-B14F-4D97-AF65-F5344CB8AC3E}">
        <p14:creationId xmlns:p14="http://schemas.microsoft.com/office/powerpoint/2010/main" val="164593154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F1B8024-F048-4B10-91CE-5BB9DB671B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2943" y="0"/>
            <a:ext cx="91461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02321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B35BF14-6EA9-48DF-B5B4-046934A405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010" y="7684"/>
            <a:ext cx="10281980" cy="685800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15F99F49-BA77-4C1B-8ABC-319EA9986F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77788" y="3698225"/>
            <a:ext cx="9144000" cy="2387600"/>
          </a:xfrm>
        </p:spPr>
        <p:txBody>
          <a:bodyPr/>
          <a:lstStyle/>
          <a:p>
            <a:r>
              <a:rPr lang="en-US" dirty="0"/>
              <a:t>Shay Mountain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7E86E81D-AAD2-4AE6-A2D2-79B45C5C88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6037803"/>
            <a:ext cx="9144000" cy="1655762"/>
          </a:xfrm>
        </p:spPr>
        <p:txBody>
          <a:bodyPr/>
          <a:lstStyle/>
          <a:p>
            <a:r>
              <a:rPr lang="en-US" dirty="0"/>
              <a:t>Abajo Mountains-Just North of Monticello</a:t>
            </a:r>
          </a:p>
        </p:txBody>
      </p:sp>
    </p:spTree>
    <p:extLst>
      <p:ext uri="{BB962C8B-B14F-4D97-AF65-F5344CB8AC3E}">
        <p14:creationId xmlns:p14="http://schemas.microsoft.com/office/powerpoint/2010/main" val="118252100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14C64CF-3A03-4E56-B985-CA7A5D7282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7483"/>
            <a:ext cx="12192000" cy="6854653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42A7D6F2-50D8-4CC5-8A12-83AD1AB943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37021" y="-228848"/>
            <a:ext cx="9254138" cy="1220121"/>
          </a:xfrm>
        </p:spPr>
        <p:txBody>
          <a:bodyPr/>
          <a:lstStyle/>
          <a:p>
            <a:r>
              <a:rPr lang="en-US" dirty="0"/>
              <a:t>Typical Drop Bags</a:t>
            </a:r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8094EA7E-6D56-4625-9E8A-D3BC9A836C8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37021" y="812733"/>
            <a:ext cx="9144000" cy="1655762"/>
          </a:xfrm>
        </p:spPr>
        <p:txBody>
          <a:bodyPr/>
          <a:lstStyle/>
          <a:p>
            <a:r>
              <a:rPr lang="en-US" dirty="0"/>
              <a:t>Shay Mountain</a:t>
            </a:r>
          </a:p>
        </p:txBody>
      </p:sp>
    </p:spTree>
    <p:extLst>
      <p:ext uri="{BB962C8B-B14F-4D97-AF65-F5344CB8AC3E}">
        <p14:creationId xmlns:p14="http://schemas.microsoft.com/office/powerpoint/2010/main" val="414157241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DF29505-5A8F-4AEB-B24A-2052F00095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5899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9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A picture containing outdoor, person, water, sitting&#10;&#10;Description automatically generated">
            <a:extLst>
              <a:ext uri="{FF2B5EF4-FFF2-40B4-BE49-F238E27FC236}">
                <a16:creationId xmlns:a16="http://schemas.microsoft.com/office/drawing/2014/main" id="{20C678EC-82F1-4E49-8EFA-26058B8DF07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704257" y="1175657"/>
            <a:ext cx="7089624" cy="5317218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99D41B3-9094-4A0C-B6CA-DB039DD8DE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n>
                  <a:gradFill>
                    <a:gsLst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74000">
                        <a:schemeClr val="accent1">
                          <a:lumMod val="45000"/>
                          <a:lumOff val="55000"/>
                        </a:schemeClr>
                      </a:gs>
                      <a:gs pos="83000">
                        <a:schemeClr val="accent1">
                          <a:lumMod val="45000"/>
                          <a:lumOff val="55000"/>
                        </a:schemeClr>
                      </a:gs>
                      <a:gs pos="100000">
                        <a:schemeClr val="accent1">
                          <a:lumMod val="30000"/>
                          <a:lumOff val="70000"/>
                        </a:schemeClr>
                      </a:gs>
                    </a:gsLst>
                    <a:lin ang="5400000" scaled="1"/>
                  </a:gradFill>
                </a:ln>
                <a:solidFill>
                  <a:schemeClr val="tx2"/>
                </a:solidFill>
              </a:rPr>
              <a:t>2020 COVID 19 REQUIRED MANY CHANGES</a:t>
            </a:r>
            <a:br>
              <a:rPr lang="en-US" b="1" dirty="0">
                <a:solidFill>
                  <a:schemeClr val="tx2"/>
                </a:solidFill>
              </a:rPr>
            </a:br>
            <a:endParaRPr lang="en-US" b="1" dirty="0">
              <a:solidFill>
                <a:schemeClr val="tx2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052859C-802A-4A48-AC10-4F2CE9705DFA}"/>
              </a:ext>
            </a:extLst>
          </p:cNvPr>
          <p:cNvSpPr txBox="1"/>
          <p:nvPr/>
        </p:nvSpPr>
        <p:spPr>
          <a:xfrm>
            <a:off x="972202" y="1081548"/>
            <a:ext cx="8266109" cy="267765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E593"/>
                </a:highlight>
              </a:rPr>
              <a:t>RUNNERS AND STAFF WORE MASKS WHEN GROUPED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E593"/>
                </a:highlight>
              </a:rPr>
              <a:t>HAMS WORE MASKS WHEN NEAR OTHERS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E593"/>
                </a:highlight>
              </a:rPr>
              <a:t>ENHANCED SANITATION AT AID STATIONS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E593"/>
                </a:highlight>
              </a:rPr>
              <a:t>PERMITS REDUCED FROM 250 TO 200</a:t>
            </a:r>
          </a:p>
          <a:p>
            <a:endParaRPr lang="en-US" sz="2800" dirty="0">
              <a:solidFill>
                <a:schemeClr val="tx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946371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246E58C-B719-4E71-B16D-23B700E396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274" y="-181518"/>
            <a:ext cx="10081451" cy="7039518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DDA3993D-0CDC-4861-A27B-5CFF0D7EB51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00841" y="191282"/>
            <a:ext cx="9144000" cy="1012652"/>
          </a:xfrm>
        </p:spPr>
        <p:txBody>
          <a:bodyPr/>
          <a:lstStyle/>
          <a:p>
            <a:r>
              <a:rPr lang="en-US" dirty="0"/>
              <a:t>Road 46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75B8DF29-BB20-448F-A658-92093144DBA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86722163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77E60F4-A144-40B1-AAF6-590E85A89B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850" y="0"/>
            <a:ext cx="114242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7311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81634E5-79A7-4178-8656-6FBE3AF4EC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940" y="151278"/>
            <a:ext cx="11923059" cy="6706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46886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2E6AE42-7522-4BF2-8F0B-EB11FA6F974D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0" y="-914400"/>
            <a:ext cx="9144000" cy="2387600"/>
          </a:xfrm>
        </p:spPr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1EAD88BB-5FBE-4204-9698-CC953C6C1966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0" y="3602038"/>
            <a:ext cx="9144000" cy="1655762"/>
          </a:xfrm>
        </p:spPr>
        <p:txBody>
          <a:bodyPr/>
          <a:lstStyle/>
          <a:p>
            <a:r>
              <a:rPr lang="en-US" dirty="0"/>
              <a:t>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4FB8072-AC58-40FE-93BA-99D049E49B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3195" y="0"/>
            <a:ext cx="5145609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F992F78-59CF-4878-8C6F-5900624CD3F4}"/>
              </a:ext>
            </a:extLst>
          </p:cNvPr>
          <p:cNvSpPr txBox="1"/>
          <p:nvPr/>
        </p:nvSpPr>
        <p:spPr>
          <a:xfrm>
            <a:off x="3804438" y="3297180"/>
            <a:ext cx="486436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0000"/>
                </a:solidFill>
              </a:rPr>
              <a:t>SOME STATIONS WERE QUITE SIMPLE</a:t>
            </a:r>
          </a:p>
        </p:txBody>
      </p:sp>
    </p:spTree>
    <p:extLst>
      <p:ext uri="{BB962C8B-B14F-4D97-AF65-F5344CB8AC3E}">
        <p14:creationId xmlns:p14="http://schemas.microsoft.com/office/powerpoint/2010/main" val="215462890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9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sitting on top of a dirt field&#10;&#10;Description automatically generated">
            <a:extLst>
              <a:ext uri="{FF2B5EF4-FFF2-40B4-BE49-F238E27FC236}">
                <a16:creationId xmlns:a16="http://schemas.microsoft.com/office/drawing/2014/main" id="{6BCA9543-FBF3-4B39-A0DB-C8462EDF27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FB5BDDB-ED97-49D8-8EE6-4A8C83682CC1}"/>
              </a:ext>
            </a:extLst>
          </p:cNvPr>
          <p:cNvSpPr txBox="1"/>
          <p:nvPr/>
        </p:nvSpPr>
        <p:spPr>
          <a:xfrm>
            <a:off x="3973923" y="667445"/>
            <a:ext cx="66940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OTHER STATIONS REQUIRED MORE</a:t>
            </a:r>
          </a:p>
        </p:txBody>
      </p:sp>
    </p:spTree>
    <p:extLst>
      <p:ext uri="{BB962C8B-B14F-4D97-AF65-F5344CB8AC3E}">
        <p14:creationId xmlns:p14="http://schemas.microsoft.com/office/powerpoint/2010/main" val="315732623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2D53AD6-C757-4B75-B908-2BC7F5FF1C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0"/>
            <a:ext cx="11430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53374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1918BA2-5E1A-400D-8074-D605332575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94873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822DAF1-94DF-449B-B508-F035FC90F5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670" y="0"/>
            <a:ext cx="114246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702832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0CD567D-BD0D-4C93-8202-772A03FE34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0859" y="0"/>
            <a:ext cx="9146113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7293771-B761-4A6D-B531-F45A733443C8}"/>
              </a:ext>
            </a:extLst>
          </p:cNvPr>
          <p:cNvSpPr/>
          <p:nvPr/>
        </p:nvSpPr>
        <p:spPr>
          <a:xfrm>
            <a:off x="1762056" y="794260"/>
            <a:ext cx="7095120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PORCUPINE  RIM  </a:t>
            </a:r>
          </a:p>
          <a:p>
            <a:pPr algn="ctr"/>
            <a:r>
              <a:rPr lang="en-US" sz="5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THE LAST AID STATION  </a:t>
            </a:r>
          </a:p>
          <a:p>
            <a:pPr algn="ctr"/>
            <a:r>
              <a:rPr lang="en-US" sz="5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204.2 MILES</a:t>
            </a:r>
          </a:p>
        </p:txBody>
      </p:sp>
    </p:spTree>
    <p:extLst>
      <p:ext uri="{BB962C8B-B14F-4D97-AF65-F5344CB8AC3E}">
        <p14:creationId xmlns:p14="http://schemas.microsoft.com/office/powerpoint/2010/main" val="377059442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outdoor, person, skiing, holding&#10;&#10;Description automatically generated">
            <a:extLst>
              <a:ext uri="{FF2B5EF4-FFF2-40B4-BE49-F238E27FC236}">
                <a16:creationId xmlns:a16="http://schemas.microsoft.com/office/drawing/2014/main" id="{247151A8-5A4C-42E4-9367-B46BE4A6D3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6954"/>
            <a:ext cx="12192000" cy="638409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2B433C2-77BC-41DE-9A60-4BE37152CB20}"/>
              </a:ext>
            </a:extLst>
          </p:cNvPr>
          <p:cNvSpPr txBox="1"/>
          <p:nvPr/>
        </p:nvSpPr>
        <p:spPr>
          <a:xfrm>
            <a:off x="2353235" y="921123"/>
            <a:ext cx="7684994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9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FINISH</a:t>
            </a:r>
          </a:p>
        </p:txBody>
      </p:sp>
    </p:spTree>
    <p:extLst>
      <p:ext uri="{BB962C8B-B14F-4D97-AF65-F5344CB8AC3E}">
        <p14:creationId xmlns:p14="http://schemas.microsoft.com/office/powerpoint/2010/main" val="22468882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14F04DB-BAD9-43B8-A609-92BE3C2202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649" cy="7430756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3246A61E-86B9-4D62-84DD-9442603785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524" y="526255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Moab 240 Endurance Run</a:t>
            </a:r>
            <a:br>
              <a:rPr lang="en-US" sz="6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First Run October 2017</a:t>
            </a:r>
            <a:endParaRPr lang="en-US" sz="6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B01ECCAF-ED20-48EB-9EFE-43960D2935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8867" y="2192303"/>
            <a:ext cx="10515600" cy="4351338"/>
          </a:xfrm>
        </p:spPr>
        <p:txBody>
          <a:bodyPr>
            <a:noAutofit/>
          </a:bodyPr>
          <a:lstStyle/>
          <a:p>
            <a:r>
              <a:rPr lang="en-US" sz="4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Colorado River-West canyons-Abajo Mountains-LaSal Mountains-to start</a:t>
            </a:r>
          </a:p>
          <a:p>
            <a:r>
              <a:rPr lang="en-US" sz="4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238.3 miles  with 29,467 ft. total ascent and descent</a:t>
            </a:r>
          </a:p>
          <a:p>
            <a:r>
              <a:rPr lang="en-US" sz="4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112 hours cutoff time</a:t>
            </a:r>
          </a:p>
          <a:p>
            <a:r>
              <a:rPr lang="en-US" sz="4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Sleep permitted but clock continues to run</a:t>
            </a:r>
          </a:p>
          <a:p>
            <a:endParaRPr lang="en-US" sz="4400" dirty="0"/>
          </a:p>
          <a:p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28970912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14F04DB-BAD9-43B8-A609-92BE3C2202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649" cy="7430756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3246A61E-86B9-4D62-84DD-9442603785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524" y="52625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Moab 240 Endurance Run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B01ECCAF-ED20-48EB-9EFE-43960D2935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8867" y="1356049"/>
            <a:ext cx="10515600" cy="5187592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en-US" sz="4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4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First run in October 2017.  </a:t>
            </a:r>
          </a:p>
          <a:p>
            <a:pPr lvl="1"/>
            <a:r>
              <a:rPr 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250 Permits</a:t>
            </a:r>
          </a:p>
          <a:p>
            <a:pPr lvl="1"/>
            <a:r>
              <a:rPr 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121 registered, 98 finished  </a:t>
            </a:r>
          </a:p>
          <a:p>
            <a:r>
              <a:rPr lang="en-US" sz="4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200 permits available in 2020</a:t>
            </a:r>
          </a:p>
          <a:p>
            <a:pPr lvl="1"/>
            <a:r>
              <a:rPr 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All sold out in first 3 days</a:t>
            </a:r>
          </a:p>
          <a:p>
            <a:pPr lvl="1"/>
            <a:r>
              <a:rPr 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127 finished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34456432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893CC08-C1EC-4DD0-BFF0-D88B32009C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835" y="34890"/>
            <a:ext cx="10098594" cy="6732396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BCA626B7-F573-4090-8646-F8BB018E7E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8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Record Set in 2017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BAD99C9-2C89-4134-A7E3-F8D9B0E7D4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47799" y="2331281"/>
            <a:ext cx="10515600" cy="4351338"/>
          </a:xfrm>
        </p:spPr>
        <p:txBody>
          <a:bodyPr/>
          <a:lstStyle/>
          <a:p>
            <a:r>
              <a:rPr lang="en-US" sz="4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Courtney Dauwalter, 33, </a:t>
            </a:r>
          </a:p>
          <a:p>
            <a:r>
              <a:rPr lang="en-US" sz="4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Golden CO teacher</a:t>
            </a:r>
          </a:p>
          <a:p>
            <a:r>
              <a:rPr lang="en-US" sz="4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57 hours -   10 hours ahead of second</a:t>
            </a:r>
          </a:p>
          <a:p>
            <a:r>
              <a:rPr lang="en-US" sz="4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Record stands in the 4 </a:t>
            </a:r>
            <a:r>
              <a:rPr lang="en-US" sz="4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</a:t>
            </a:r>
            <a:r>
              <a:rPr lang="en-US" sz="4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year.</a:t>
            </a:r>
            <a:endParaRPr lang="en-US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36778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1630568-07A8-475F-8AA1-EA73B5100E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41B5BE9-01C5-4C19-828D-4B6A0E8F9D7A}"/>
              </a:ext>
            </a:extLst>
          </p:cNvPr>
          <p:cNvSpPr txBox="1"/>
          <p:nvPr/>
        </p:nvSpPr>
        <p:spPr>
          <a:xfrm>
            <a:off x="2283050" y="5657482"/>
            <a:ext cx="471872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</a:rPr>
              <a:t>2018 NET CONTROL</a:t>
            </a:r>
          </a:p>
        </p:txBody>
      </p:sp>
      <p:pic>
        <p:nvPicPr>
          <p:cNvPr id="5" name="Picture 4" descr="A truck is parked on the side of a dirt road&#10;&#10;Description automatically generated">
            <a:extLst>
              <a:ext uri="{FF2B5EF4-FFF2-40B4-BE49-F238E27FC236}">
                <a16:creationId xmlns:a16="http://schemas.microsoft.com/office/drawing/2014/main" id="{290D4044-6233-4622-BC96-3E5D5B3293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AFEF096A-E5C4-4FEC-BC1E-930B152CD3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1190" y="-285241"/>
            <a:ext cx="10515600" cy="1325563"/>
          </a:xfrm>
        </p:spPr>
        <p:txBody>
          <a:bodyPr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2020 Net Control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822A73BF-F442-4C04-89EA-5E06E0F200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0" y="2586512"/>
            <a:ext cx="10515600" cy="4351338"/>
          </a:xfrm>
        </p:spPr>
        <p:txBody>
          <a:bodyPr/>
          <a:lstStyle/>
          <a:p>
            <a:r>
              <a:rPr lang="en-US" dirty="0"/>
              <a:t>UHF to Repeater</a:t>
            </a:r>
          </a:p>
          <a:p>
            <a:r>
              <a:rPr lang="en-US" dirty="0"/>
              <a:t>VHF Simplex </a:t>
            </a:r>
            <a:r>
              <a:rPr lang="en-US" dirty="0" err="1"/>
              <a:t>Talkaround</a:t>
            </a:r>
            <a:endParaRPr lang="en-US" dirty="0"/>
          </a:p>
          <a:p>
            <a:r>
              <a:rPr lang="en-US" dirty="0"/>
              <a:t>VHF Skyline/Sinbad Repeater System</a:t>
            </a:r>
          </a:p>
          <a:p>
            <a:r>
              <a:rPr lang="en-US" dirty="0"/>
              <a:t>HF for Testing</a:t>
            </a:r>
          </a:p>
          <a:p>
            <a:r>
              <a:rPr lang="en-US" dirty="0"/>
              <a:t>2 Meter Single Sideband for Testing</a:t>
            </a:r>
          </a:p>
          <a:p>
            <a:r>
              <a:rPr lang="en-US" dirty="0" err="1"/>
              <a:t>WiFi</a:t>
            </a:r>
            <a:r>
              <a:rPr lang="en-US" dirty="0"/>
              <a:t> Internet</a:t>
            </a:r>
          </a:p>
        </p:txBody>
      </p:sp>
    </p:spTree>
    <p:extLst>
      <p:ext uri="{BB962C8B-B14F-4D97-AF65-F5344CB8AC3E}">
        <p14:creationId xmlns:p14="http://schemas.microsoft.com/office/powerpoint/2010/main" val="33275368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9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truck driving down a dirt road&#10;&#10;Description automatically generated">
            <a:extLst>
              <a:ext uri="{FF2B5EF4-FFF2-40B4-BE49-F238E27FC236}">
                <a16:creationId xmlns:a16="http://schemas.microsoft.com/office/drawing/2014/main" id="{DBC59559-13D0-4DEA-A89C-735AE07511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4AA6FF7-5A86-4288-9AB1-C7CC698CB02D}"/>
              </a:ext>
            </a:extLst>
          </p:cNvPr>
          <p:cNvSpPr txBox="1"/>
          <p:nvPr/>
        </p:nvSpPr>
        <p:spPr>
          <a:xfrm>
            <a:off x="1737360" y="278007"/>
            <a:ext cx="9144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BACKUP RADIO SYSTEM TO FILL IN FOR ANY STATION</a:t>
            </a:r>
          </a:p>
        </p:txBody>
      </p:sp>
    </p:spTree>
    <p:extLst>
      <p:ext uri="{BB962C8B-B14F-4D97-AF65-F5344CB8AC3E}">
        <p14:creationId xmlns:p14="http://schemas.microsoft.com/office/powerpoint/2010/main" val="24355039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indoor, person, person, computer&#10;&#10;Description automatically generated">
            <a:extLst>
              <a:ext uri="{FF2B5EF4-FFF2-40B4-BE49-F238E27FC236}">
                <a16:creationId xmlns:a16="http://schemas.microsoft.com/office/drawing/2014/main" id="{246EC6C7-304C-4906-89A5-C26E0C16FE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70" y="0"/>
            <a:ext cx="12125459" cy="685800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8EB0D856-BA4A-4DE2-BA0B-95BFCC2C0C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6600" dirty="0">
                <a:ln>
                  <a:solidFill>
                    <a:srgbClr val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Ham Radio Operators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5A16441-73EB-472D-95D5-BA2A92B345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25133" y="1935692"/>
            <a:ext cx="10515600" cy="4351338"/>
          </a:xfrm>
        </p:spPr>
        <p:txBody>
          <a:bodyPr>
            <a:normAutofit fontScale="92500" lnSpcReduction="10000"/>
          </a:bodyPr>
          <a:lstStyle/>
          <a:p>
            <a:r>
              <a:rPr lang="en-US" sz="6500" dirty="0">
                <a:ln>
                  <a:solidFill>
                    <a:srgbClr val="000000"/>
                  </a:solidFill>
                </a:ln>
                <a:solidFill>
                  <a:schemeClr val="bg1"/>
                </a:solidFill>
                <a:effectLst>
                  <a:innerShdw blurRad="114300">
                    <a:prstClr val="black"/>
                  </a:innerShdw>
                </a:effectLst>
              </a:rPr>
              <a:t>22 Hams</a:t>
            </a:r>
          </a:p>
          <a:p>
            <a:r>
              <a:rPr lang="en-US" sz="6500" dirty="0">
                <a:ln>
                  <a:solidFill>
                    <a:srgbClr val="000000"/>
                  </a:solidFill>
                </a:ln>
                <a:solidFill>
                  <a:schemeClr val="bg1"/>
                </a:solidFill>
                <a:effectLst>
                  <a:innerShdw blurRad="114300">
                    <a:prstClr val="black"/>
                  </a:innerShdw>
                </a:effectLst>
              </a:rPr>
              <a:t>14 Aid Stations</a:t>
            </a:r>
          </a:p>
          <a:p>
            <a:r>
              <a:rPr lang="en-US" sz="6500" dirty="0">
                <a:ln>
                  <a:solidFill>
                    <a:srgbClr val="000000"/>
                  </a:solidFill>
                </a:ln>
                <a:solidFill>
                  <a:schemeClr val="bg1"/>
                </a:solidFill>
                <a:effectLst>
                  <a:innerShdw blurRad="114300">
                    <a:prstClr val="black"/>
                  </a:innerShdw>
                </a:effectLst>
              </a:rPr>
              <a:t>5.5 hours to 56 hours</a:t>
            </a:r>
          </a:p>
          <a:p>
            <a:r>
              <a:rPr lang="en-US" sz="6500" dirty="0">
                <a:ln>
                  <a:solidFill>
                    <a:srgbClr val="000000"/>
                  </a:solidFill>
                </a:ln>
                <a:solidFill>
                  <a:schemeClr val="bg1"/>
                </a:solidFill>
                <a:effectLst>
                  <a:innerShdw blurRad="114300">
                    <a:prstClr val="black"/>
                  </a:innerShdw>
                </a:effectLst>
              </a:rPr>
              <a:t>4 at Net Control</a:t>
            </a:r>
          </a:p>
          <a:p>
            <a:r>
              <a:rPr lang="en-US" sz="6500" dirty="0">
                <a:ln>
                  <a:solidFill>
                    <a:srgbClr val="000000"/>
                  </a:solidFill>
                </a:ln>
                <a:solidFill>
                  <a:schemeClr val="bg1"/>
                </a:solidFill>
                <a:effectLst>
                  <a:innerShdw blurRad="114300">
                    <a:prstClr val="black"/>
                  </a:innerShdw>
                </a:effectLst>
              </a:rPr>
              <a:t>  ~10 new Hams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764477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">
      <a:dk1>
        <a:srgbClr val="FFFFFF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854</TotalTime>
  <Words>430</Words>
  <Application>Microsoft Office PowerPoint</Application>
  <PresentationFormat>Widescreen</PresentationFormat>
  <Paragraphs>108</Paragraphs>
  <Slides>39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3" baseType="lpstr">
      <vt:lpstr>Arial</vt:lpstr>
      <vt:lpstr>Calibri</vt:lpstr>
      <vt:lpstr>Calibri Light</vt:lpstr>
      <vt:lpstr>Office Theme</vt:lpstr>
      <vt:lpstr>Moab 240 Endurance Run COMMUNICATIONS</vt:lpstr>
      <vt:lpstr>FINISH-END-FINI-73</vt:lpstr>
      <vt:lpstr>2020 COVID 19 REQUIRED MANY CHANGES </vt:lpstr>
      <vt:lpstr>Moab 240 Endurance Run First Run October 2017</vt:lpstr>
      <vt:lpstr>Moab 240 Endurance Run</vt:lpstr>
      <vt:lpstr>Record Set in 2017</vt:lpstr>
      <vt:lpstr>2020 Net Control</vt:lpstr>
      <vt:lpstr>PowerPoint Presentation</vt:lpstr>
      <vt:lpstr>Ham Radio Operators</vt:lpstr>
      <vt:lpstr>Scheduled to Fit Ham’s Availability</vt:lpstr>
      <vt:lpstr>Search and Rescue from Ham Team KA7OLB</vt:lpstr>
      <vt:lpstr>Aid Stations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REPEATER ENGINEERS </vt:lpstr>
      <vt:lpstr>NEEDLES REPEATER</vt:lpstr>
      <vt:lpstr>NEEDLES REPEATER</vt:lpstr>
      <vt:lpstr>PowerPoint Presentation</vt:lpstr>
      <vt:lpstr>PowerPoint Presentation</vt:lpstr>
      <vt:lpstr>PowerPoint Presentation</vt:lpstr>
      <vt:lpstr>Hamburger Rock</vt:lpstr>
      <vt:lpstr>Bridger Jack</vt:lpstr>
      <vt:lpstr>PowerPoint Presentation</vt:lpstr>
      <vt:lpstr>Shay Mountain</vt:lpstr>
      <vt:lpstr>Typical Drop Bags</vt:lpstr>
      <vt:lpstr>PowerPoint Presentation</vt:lpstr>
      <vt:lpstr>Road 46</vt:lpstr>
      <vt:lpstr>PowerPoint Presentation</vt:lpstr>
      <vt:lpstr>PowerPoint Presentation</vt:lpstr>
      <vt:lpstr>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Moab 240 Endurance Run</dc:title>
  <dc:creator>Ed Jones</dc:creator>
  <cp:lastModifiedBy>Ed Jones</cp:lastModifiedBy>
  <cp:revision>57</cp:revision>
  <dcterms:created xsi:type="dcterms:W3CDTF">2018-02-09T15:16:48Z</dcterms:created>
  <dcterms:modified xsi:type="dcterms:W3CDTF">2020-11-15T17:19:03Z</dcterms:modified>
</cp:coreProperties>
</file>